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0"/>
  </p:notesMasterIdLst>
  <p:sldIdLst>
    <p:sldId id="256" r:id="rId2"/>
    <p:sldId id="257" r:id="rId3"/>
    <p:sldId id="266" r:id="rId4"/>
    <p:sldId id="259" r:id="rId5"/>
    <p:sldId id="260" r:id="rId6"/>
    <p:sldId id="264" r:id="rId7"/>
    <p:sldId id="282" r:id="rId8"/>
    <p:sldId id="283" r:id="rId9"/>
    <p:sldId id="284" r:id="rId10"/>
    <p:sldId id="285" r:id="rId11"/>
    <p:sldId id="265" r:id="rId12"/>
    <p:sldId id="258" r:id="rId13"/>
    <p:sldId id="271" r:id="rId14"/>
    <p:sldId id="274" r:id="rId15"/>
    <p:sldId id="270" r:id="rId16"/>
    <p:sldId id="275" r:id="rId17"/>
    <p:sldId id="276" r:id="rId18"/>
    <p:sldId id="277" r:id="rId19"/>
    <p:sldId id="278" r:id="rId20"/>
    <p:sldId id="279" r:id="rId21"/>
    <p:sldId id="280" r:id="rId22"/>
    <p:sldId id="281" r:id="rId23"/>
    <p:sldId id="295" r:id="rId24"/>
    <p:sldId id="286" r:id="rId25"/>
    <p:sldId id="287" r:id="rId26"/>
    <p:sldId id="288" r:id="rId27"/>
    <p:sldId id="289" r:id="rId28"/>
    <p:sldId id="290" r:id="rId29"/>
    <p:sldId id="291" r:id="rId30"/>
    <p:sldId id="292" r:id="rId31"/>
    <p:sldId id="293" r:id="rId32"/>
    <p:sldId id="294" r:id="rId33"/>
    <p:sldId id="296" r:id="rId34"/>
    <p:sldId id="299" r:id="rId35"/>
    <p:sldId id="298" r:id="rId36"/>
    <p:sldId id="300" r:id="rId37"/>
    <p:sldId id="297"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0" d="100"/>
          <a:sy n="70" d="100"/>
        </p:scale>
        <p:origin x="2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0F16A-B28B-4BD9-8DF3-64C003D3940A}" type="datetimeFigureOut">
              <a:rPr lang="en-US" smtClean="0"/>
              <a:t>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263FD-A7F4-45D1-B839-F9295C45D42D}" type="slidenum">
              <a:rPr lang="en-US" smtClean="0"/>
              <a:t>‹#›</a:t>
            </a:fld>
            <a:endParaRPr lang="en-US"/>
          </a:p>
        </p:txBody>
      </p:sp>
    </p:spTree>
    <p:extLst>
      <p:ext uri="{BB962C8B-B14F-4D97-AF65-F5344CB8AC3E}">
        <p14:creationId xmlns:p14="http://schemas.microsoft.com/office/powerpoint/2010/main" val="229114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B87D463-5D4C-41DE-AC69-BB894A19AF0D}" type="datetime1">
              <a:rPr lang="en-US" smtClean="0"/>
              <a:t>1/5/2018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a:t>www.nassaulibrary.org/about/tutor-com/</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ABBED-C4C7-4B2D-A6D6-084ED2A4B8CF}" type="datetime1">
              <a:rPr lang="en-US" smtClean="0"/>
              <a:t>1/5/2018</a:t>
            </a:fld>
            <a:endParaRPr lang="en-US" dirty="0"/>
          </a:p>
        </p:txBody>
      </p:sp>
      <p:sp>
        <p:nvSpPr>
          <p:cNvPr id="5" name="Footer Placeholder 4"/>
          <p:cNvSpPr>
            <a:spLocks noGrp="1"/>
          </p:cNvSpPr>
          <p:nvPr>
            <p:ph type="ftr" sz="quarter" idx="11"/>
          </p:nvPr>
        </p:nvSpPr>
        <p:spPr/>
        <p:txBody>
          <a:bodyPr/>
          <a:lstStyle/>
          <a:p>
            <a:r>
              <a:rPr lang="en-US"/>
              <a:t>www.nassaulibrary.org/about/tutor-com/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94977-7E47-4DA4-92FA-DCF72A080E71}" type="datetime1">
              <a:rPr lang="en-US" smtClean="0"/>
              <a:t>1/5/2018</a:t>
            </a:fld>
            <a:endParaRPr lang="en-US" dirty="0"/>
          </a:p>
        </p:txBody>
      </p:sp>
      <p:sp>
        <p:nvSpPr>
          <p:cNvPr id="5" name="Footer Placeholder 4"/>
          <p:cNvSpPr>
            <a:spLocks noGrp="1"/>
          </p:cNvSpPr>
          <p:nvPr>
            <p:ph type="ftr" sz="quarter" idx="11"/>
          </p:nvPr>
        </p:nvSpPr>
        <p:spPr/>
        <p:txBody>
          <a:bodyPr/>
          <a:lstStyle/>
          <a:p>
            <a:r>
              <a:rPr lang="en-US"/>
              <a:t>www.nassaulibrary.org/about/tutor-com/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D2AD32-DE7F-40D7-BF52-C53BE927905D}" type="datetime1">
              <a:rPr lang="en-US" smtClean="0"/>
              <a:t>1/5/2018</a:t>
            </a:fld>
            <a:endParaRPr lang="en-US" dirty="0"/>
          </a:p>
        </p:txBody>
      </p:sp>
      <p:sp>
        <p:nvSpPr>
          <p:cNvPr id="5" name="Footer Placeholder 4"/>
          <p:cNvSpPr>
            <a:spLocks noGrp="1"/>
          </p:cNvSpPr>
          <p:nvPr>
            <p:ph type="ftr" sz="quarter" idx="11"/>
          </p:nvPr>
        </p:nvSpPr>
        <p:spPr/>
        <p:txBody>
          <a:bodyPr/>
          <a:lstStyle/>
          <a:p>
            <a:r>
              <a:rPr lang="en-US"/>
              <a:t>www.nassaulibrary.org/about/tutor-com/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E82D5C4-497C-4D22-868C-704C0BE3EF51}" type="datetime1">
              <a:rPr lang="en-US" smtClean="0"/>
              <a:t>1/5/2018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www.nassaulibrary.org/about/tutor-com/</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C7C37-C9E7-4A9C-84C7-B9187C5CFDBD}" type="datetime1">
              <a:rPr lang="en-US" smtClean="0"/>
              <a:t>1/5/2018</a:t>
            </a:fld>
            <a:endParaRPr lang="en-US" dirty="0"/>
          </a:p>
        </p:txBody>
      </p:sp>
      <p:sp>
        <p:nvSpPr>
          <p:cNvPr id="6" name="Footer Placeholder 5"/>
          <p:cNvSpPr>
            <a:spLocks noGrp="1"/>
          </p:cNvSpPr>
          <p:nvPr>
            <p:ph type="ftr" sz="quarter" idx="11"/>
          </p:nvPr>
        </p:nvSpPr>
        <p:spPr/>
        <p:txBody>
          <a:bodyPr/>
          <a:lstStyle/>
          <a:p>
            <a:r>
              <a:rPr lang="en-US"/>
              <a:t>www.nassaulibrary.org/about/tutor-com/</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C3F90-FAD0-40BF-AF49-48CDE8C5B944}" type="datetime1">
              <a:rPr lang="en-US" smtClean="0"/>
              <a:t>1/5/2018</a:t>
            </a:fld>
            <a:endParaRPr lang="en-US" dirty="0"/>
          </a:p>
        </p:txBody>
      </p:sp>
      <p:sp>
        <p:nvSpPr>
          <p:cNvPr id="8" name="Footer Placeholder 7"/>
          <p:cNvSpPr>
            <a:spLocks noGrp="1"/>
          </p:cNvSpPr>
          <p:nvPr>
            <p:ph type="ftr" sz="quarter" idx="11"/>
          </p:nvPr>
        </p:nvSpPr>
        <p:spPr/>
        <p:txBody>
          <a:bodyPr/>
          <a:lstStyle/>
          <a:p>
            <a:r>
              <a:rPr lang="en-US"/>
              <a:t>www.nassaulibrary.org/about/tutor-com/</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10B6E5-709A-4A65-8A3C-BC65D2F1CD33}" type="datetime1">
              <a:rPr lang="en-US" smtClean="0"/>
              <a:t>1/5/2018</a:t>
            </a:fld>
            <a:endParaRPr lang="en-US" dirty="0"/>
          </a:p>
        </p:txBody>
      </p:sp>
      <p:sp>
        <p:nvSpPr>
          <p:cNvPr id="4" name="Footer Placeholder 3"/>
          <p:cNvSpPr>
            <a:spLocks noGrp="1"/>
          </p:cNvSpPr>
          <p:nvPr>
            <p:ph type="ftr" sz="quarter" idx="11"/>
          </p:nvPr>
        </p:nvSpPr>
        <p:spPr/>
        <p:txBody>
          <a:bodyPr/>
          <a:lstStyle/>
          <a:p>
            <a:r>
              <a:rPr lang="en-US"/>
              <a:t>www.nassaulibrary.org/about/tutor-com/</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B3E90-D9A0-4A10-BE70-B9B9FF1E509F}" type="datetime1">
              <a:rPr lang="en-US" smtClean="0"/>
              <a:t>1/5/2018</a:t>
            </a:fld>
            <a:endParaRPr lang="en-US" dirty="0"/>
          </a:p>
        </p:txBody>
      </p:sp>
      <p:sp>
        <p:nvSpPr>
          <p:cNvPr id="3" name="Footer Placeholder 2"/>
          <p:cNvSpPr>
            <a:spLocks noGrp="1"/>
          </p:cNvSpPr>
          <p:nvPr>
            <p:ph type="ftr" sz="quarter" idx="11"/>
          </p:nvPr>
        </p:nvSpPr>
        <p:spPr/>
        <p:txBody>
          <a:bodyPr/>
          <a:lstStyle/>
          <a:p>
            <a:r>
              <a:rPr lang="en-US"/>
              <a:t>www.nassaulibrary.org/about/tutor-com/</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9B50F29-A2D5-4487-9A78-0811EF119E3B}" type="datetime1">
              <a:rPr lang="en-US" smtClean="0"/>
              <a:t>1/5/2018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a:t>www.nassaulibrary.org/about/tutor-com/</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CC7A042-4495-40CE-8A28-830C6FBBA72D}" type="datetime1">
              <a:rPr lang="en-US" smtClean="0"/>
              <a:t>1/5/2018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www.nassaulibrary.org/about/tutor-com/</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8E10A38-CBC7-4714-9395-2C75E14D504D}" type="datetime1">
              <a:rPr lang="en-US" smtClean="0"/>
              <a:t>1/5/2018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www.nassaulibrary.org/about/tutor-com/</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utor.com/clientcareli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tutor.com/clientcareli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utor.com/clientcareli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mailto:Susan.delrosario@tuto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utor.com/nassau2" TargetMode="External"/><Relationship Id="rId7" Type="http://schemas.openxmlformats.org/officeDocument/2006/relationships/hyperlink" Target="http://www.tutor.com/nassau3" TargetMode="External"/><Relationship Id="rId2" Type="http://schemas.openxmlformats.org/officeDocument/2006/relationships/hyperlink" Target="http://www.tutor.com/nassau" TargetMode="External"/><Relationship Id="rId1" Type="http://schemas.openxmlformats.org/officeDocument/2006/relationships/slideLayout" Target="../slideLayouts/slideLayout2.xml"/><Relationship Id="rId6" Type="http://schemas.openxmlformats.org/officeDocument/2006/relationships/hyperlink" Target="http://www.tutor.com/syosset" TargetMode="External"/><Relationship Id="rId5" Type="http://schemas.openxmlformats.org/officeDocument/2006/relationships/hyperlink" Target="http://www.tutor.com/jericho" TargetMode="External"/><Relationship Id="rId4" Type="http://schemas.openxmlformats.org/officeDocument/2006/relationships/hyperlink" Target="http://www.tutor.com/greatne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003D-933B-49EF-AB9A-D8F20D94633E}"/>
              </a:ext>
            </a:extLst>
          </p:cNvPr>
          <p:cNvSpPr>
            <a:spLocks noGrp="1"/>
          </p:cNvSpPr>
          <p:nvPr>
            <p:ph type="ctrTitle"/>
          </p:nvPr>
        </p:nvSpPr>
        <p:spPr>
          <a:xfrm>
            <a:off x="1078523" y="1655064"/>
            <a:ext cx="10318418" cy="3838312"/>
          </a:xfrm>
        </p:spPr>
        <p:txBody>
          <a:bodyPr/>
          <a:lstStyle/>
          <a:p>
            <a:r>
              <a:rPr lang="en-US" sz="6600" dirty="0"/>
              <a:t>Tutor.com</a:t>
            </a:r>
            <a:br>
              <a:rPr lang="en-US" sz="6600" dirty="0"/>
            </a:br>
            <a:r>
              <a:rPr lang="en-US" sz="6600" dirty="0"/>
              <a:t>Learning</a:t>
            </a:r>
            <a:br>
              <a:rPr lang="en-US" sz="6600" dirty="0"/>
            </a:br>
            <a:r>
              <a:rPr lang="en-US" sz="6600" dirty="0"/>
              <a:t>Suite</a:t>
            </a:r>
          </a:p>
        </p:txBody>
      </p:sp>
      <p:sp>
        <p:nvSpPr>
          <p:cNvPr id="3" name="Subtitle 2">
            <a:extLst>
              <a:ext uri="{FF2B5EF4-FFF2-40B4-BE49-F238E27FC236}">
                <a16:creationId xmlns:a16="http://schemas.microsoft.com/office/drawing/2014/main" id="{A3D9E05F-A590-49AF-8182-A97844EBC855}"/>
              </a:ext>
            </a:extLst>
          </p:cNvPr>
          <p:cNvSpPr>
            <a:spLocks noGrp="1"/>
          </p:cNvSpPr>
          <p:nvPr>
            <p:ph type="subTitle" idx="1"/>
          </p:nvPr>
        </p:nvSpPr>
        <p:spPr/>
        <p:txBody>
          <a:bodyPr>
            <a:normAutofit lnSpcReduction="10000"/>
          </a:bodyPr>
          <a:lstStyle/>
          <a:p>
            <a:r>
              <a:rPr lang="en-US" dirty="0"/>
              <a:t>Recent updates </a:t>
            </a:r>
          </a:p>
          <a:p>
            <a:r>
              <a:rPr lang="en-US" dirty="0"/>
              <a:t>and program reminders</a:t>
            </a:r>
          </a:p>
        </p:txBody>
      </p:sp>
      <p:sp>
        <p:nvSpPr>
          <p:cNvPr id="4" name="TextBox 3">
            <a:extLst>
              <a:ext uri="{FF2B5EF4-FFF2-40B4-BE49-F238E27FC236}">
                <a16:creationId xmlns:a16="http://schemas.microsoft.com/office/drawing/2014/main" id="{56714CC7-A24E-42D2-92E9-146F40B0A28D}"/>
              </a:ext>
            </a:extLst>
          </p:cNvPr>
          <p:cNvSpPr txBox="1"/>
          <p:nvPr/>
        </p:nvSpPr>
        <p:spPr>
          <a:xfrm>
            <a:off x="321250" y="100584"/>
            <a:ext cx="11870750" cy="523220"/>
          </a:xfrm>
          <a:prstGeom prst="rect">
            <a:avLst/>
          </a:prstGeom>
          <a:noFill/>
        </p:spPr>
        <p:txBody>
          <a:bodyPr wrap="none" rtlCol="0">
            <a:spAutoFit/>
          </a:bodyPr>
          <a:lstStyle/>
          <a:p>
            <a:r>
              <a:rPr lang="en-US" sz="2800" dirty="0"/>
              <a:t>http://www.tutor.com/cmspublicfiles/WWW/Nassau_2018_Spring_Training.pptx</a:t>
            </a:r>
          </a:p>
        </p:txBody>
      </p:sp>
    </p:spTree>
    <p:extLst>
      <p:ext uri="{BB962C8B-B14F-4D97-AF65-F5344CB8AC3E}">
        <p14:creationId xmlns:p14="http://schemas.microsoft.com/office/powerpoint/2010/main" val="175397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3600" u="sng" spc="800" dirty="0">
                <a:solidFill>
                  <a:srgbClr val="2A1A00"/>
                </a:solidFill>
              </a:rPr>
              <a:t>Coming in 2018</a:t>
            </a:r>
            <a:br>
              <a:rPr lang="en-US" sz="3600" u="sng" spc="800" dirty="0">
                <a:solidFill>
                  <a:srgbClr val="2A1A00"/>
                </a:solidFill>
              </a:rPr>
            </a:br>
            <a:br>
              <a:rPr lang="en-US" sz="3600" u="sng" spc="800" dirty="0">
                <a:solidFill>
                  <a:srgbClr val="2A1A00"/>
                </a:solidFill>
              </a:rPr>
            </a:br>
            <a:r>
              <a:rPr lang="en-US" sz="3600" cap="none" spc="800" dirty="0">
                <a:solidFill>
                  <a:srgbClr val="2A1A00"/>
                </a:solidFill>
              </a:rPr>
              <a:t>New Look &amp; Feel</a:t>
            </a:r>
            <a:br>
              <a:rPr lang="en-US" sz="3600" spc="800" dirty="0">
                <a:solidFill>
                  <a:srgbClr val="2A1A00"/>
                </a:solidFill>
              </a:rPr>
            </a:br>
            <a:endParaRPr lang="en-US" sz="3600" spc="800" dirty="0">
              <a:solidFill>
                <a:srgbClr val="2A1A00"/>
              </a:solidFill>
            </a:endParaRPr>
          </a:p>
        </p:txBody>
      </p:sp>
      <p:pic>
        <p:nvPicPr>
          <p:cNvPr id="12" name="Picture 11">
            <a:extLst>
              <a:ext uri="{FF2B5EF4-FFF2-40B4-BE49-F238E27FC236}">
                <a16:creationId xmlns:a16="http://schemas.microsoft.com/office/drawing/2014/main" id="{E7D90DD0-7FFA-492D-AF55-8E83062A09AE}"/>
              </a:ext>
            </a:extLst>
          </p:cNvPr>
          <p:cNvPicPr>
            <a:picLocks noChangeAspect="1"/>
          </p:cNvPicPr>
          <p:nvPr/>
        </p:nvPicPr>
        <p:blipFill>
          <a:blip r:embed="rId2"/>
          <a:stretch>
            <a:fillRect/>
          </a:stretch>
        </p:blipFill>
        <p:spPr>
          <a:xfrm>
            <a:off x="4843671" y="175748"/>
            <a:ext cx="6450797" cy="418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E27E76F-619B-43F8-97C8-5F4206FCA3A6}"/>
              </a:ext>
            </a:extLst>
          </p:cNvPr>
          <p:cNvPicPr>
            <a:picLocks noChangeAspect="1"/>
          </p:cNvPicPr>
          <p:nvPr/>
        </p:nvPicPr>
        <p:blipFill>
          <a:blip r:embed="rId3"/>
          <a:stretch>
            <a:fillRect/>
          </a:stretch>
        </p:blipFill>
        <p:spPr>
          <a:xfrm>
            <a:off x="6766561" y="2448694"/>
            <a:ext cx="5129784" cy="4226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259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712F6B-D974-416C-9384-7E1C23070928}"/>
              </a:ext>
            </a:extLst>
          </p:cNvPr>
          <p:cNvPicPr>
            <a:picLocks noChangeAspect="1"/>
          </p:cNvPicPr>
          <p:nvPr/>
        </p:nvPicPr>
        <p:blipFill rotWithShape="1">
          <a:blip r:embed="rId2"/>
          <a:srcRect r="30052" b="30136"/>
          <a:stretch/>
        </p:blipFill>
        <p:spPr>
          <a:xfrm>
            <a:off x="5009005" y="868680"/>
            <a:ext cx="6812245" cy="5358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5B965FA-18D7-4714-A737-76DF60292FE0}"/>
              </a:ext>
            </a:extLst>
          </p:cNvPr>
          <p:cNvSpPr>
            <a:spLocks noGrp="1"/>
          </p:cNvSpPr>
          <p:nvPr>
            <p:ph type="title"/>
          </p:nvPr>
        </p:nvSpPr>
        <p:spPr>
          <a:xfrm>
            <a:off x="1251679" y="645107"/>
            <a:ext cx="3384329" cy="1640894"/>
          </a:xfrm>
        </p:spPr>
        <p:txBody>
          <a:bodyPr anchor="t">
            <a:normAutofit/>
          </a:bodyPr>
          <a:lstStyle/>
          <a:p>
            <a:pPr algn="ctr"/>
            <a:r>
              <a:rPr lang="en-US" sz="4000" u="sng" dirty="0"/>
              <a:t>Patron experience</a:t>
            </a:r>
          </a:p>
        </p:txBody>
      </p:sp>
      <p:sp>
        <p:nvSpPr>
          <p:cNvPr id="3" name="Content Placeholder 2">
            <a:extLst>
              <a:ext uri="{FF2B5EF4-FFF2-40B4-BE49-F238E27FC236}">
                <a16:creationId xmlns:a16="http://schemas.microsoft.com/office/drawing/2014/main" id="{53F5324F-1F47-4815-99CC-81E6FB128706}"/>
              </a:ext>
            </a:extLst>
          </p:cNvPr>
          <p:cNvSpPr>
            <a:spLocks noGrp="1"/>
          </p:cNvSpPr>
          <p:nvPr>
            <p:ph idx="1"/>
          </p:nvPr>
        </p:nvSpPr>
        <p:spPr>
          <a:xfrm>
            <a:off x="1216179" y="2286001"/>
            <a:ext cx="3741561" cy="4289460"/>
          </a:xfrm>
        </p:spPr>
        <p:txBody>
          <a:bodyPr>
            <a:normAutofit lnSpcReduction="10000"/>
          </a:bodyPr>
          <a:lstStyle/>
          <a:p>
            <a:pPr marL="0" indent="0" algn="ctr">
              <a:buNone/>
            </a:pPr>
            <a:r>
              <a:rPr lang="en-US" b="1" u="sng" dirty="0">
                <a:solidFill>
                  <a:schemeClr val="accent3"/>
                </a:solidFill>
              </a:rPr>
              <a:t>Get a Tutor or Career Coach</a:t>
            </a:r>
          </a:p>
          <a:p>
            <a:pPr marL="0" indent="0" algn="ctr">
              <a:buNone/>
            </a:pPr>
            <a:r>
              <a:rPr lang="en-US" sz="1800" dirty="0">
                <a:solidFill>
                  <a:schemeClr val="tx1"/>
                </a:solidFill>
              </a:rPr>
              <a:t>K-12</a:t>
            </a:r>
            <a:r>
              <a:rPr lang="en-US" sz="1800" baseline="30000" dirty="0">
                <a:solidFill>
                  <a:schemeClr val="tx1"/>
                </a:solidFill>
              </a:rPr>
              <a:t>th</a:t>
            </a:r>
            <a:r>
              <a:rPr lang="en-US" sz="1800" dirty="0">
                <a:solidFill>
                  <a:schemeClr val="tx1"/>
                </a:solidFill>
              </a:rPr>
              <a:t> + intro-college</a:t>
            </a:r>
          </a:p>
          <a:p>
            <a:pPr marL="0" indent="0" algn="ctr">
              <a:buNone/>
            </a:pPr>
            <a:r>
              <a:rPr lang="en-US" sz="1800" dirty="0">
                <a:solidFill>
                  <a:schemeClr val="tx1"/>
                </a:solidFill>
              </a:rPr>
              <a:t>Adult Learners</a:t>
            </a:r>
          </a:p>
          <a:p>
            <a:pPr marL="0" indent="0" algn="ctr">
              <a:buNone/>
            </a:pPr>
            <a:r>
              <a:rPr lang="en-US" sz="1800" dirty="0">
                <a:solidFill>
                  <a:schemeClr val="tx1"/>
                </a:solidFill>
              </a:rPr>
              <a:t>Job Seekers</a:t>
            </a:r>
          </a:p>
          <a:p>
            <a:pPr marL="0" indent="0" algn="ctr">
              <a:buNone/>
            </a:pPr>
            <a:endParaRPr lang="en-US" sz="1800" dirty="0">
              <a:solidFill>
                <a:schemeClr val="tx1"/>
              </a:solidFill>
            </a:endParaRPr>
          </a:p>
          <a:p>
            <a:pPr marL="0" indent="0" algn="ctr">
              <a:buNone/>
            </a:pPr>
            <a:r>
              <a:rPr lang="en-US" sz="1800" dirty="0">
                <a:solidFill>
                  <a:schemeClr val="tx1"/>
                </a:solidFill>
              </a:rPr>
              <a:t>Homework Help</a:t>
            </a:r>
          </a:p>
          <a:p>
            <a:pPr marL="0" indent="0" algn="ctr">
              <a:buNone/>
            </a:pPr>
            <a:r>
              <a:rPr lang="en-US" sz="1800" dirty="0">
                <a:solidFill>
                  <a:schemeClr val="tx1"/>
                </a:solidFill>
              </a:rPr>
              <a:t>Skills Building</a:t>
            </a:r>
          </a:p>
          <a:p>
            <a:pPr marL="0" indent="0" algn="ctr">
              <a:buNone/>
            </a:pPr>
            <a:r>
              <a:rPr lang="en-US" sz="1800" dirty="0">
                <a:solidFill>
                  <a:schemeClr val="tx1"/>
                </a:solidFill>
              </a:rPr>
              <a:t>Remedial Tutoring</a:t>
            </a:r>
          </a:p>
          <a:p>
            <a:pPr marL="0" indent="0" algn="ctr">
              <a:buNone/>
            </a:pPr>
            <a:r>
              <a:rPr lang="en-US" sz="1800" dirty="0">
                <a:solidFill>
                  <a:schemeClr val="tx1"/>
                </a:solidFill>
              </a:rPr>
              <a:t>Test Preparation</a:t>
            </a:r>
          </a:p>
          <a:p>
            <a:pPr marL="0" indent="0" algn="ctr">
              <a:buNone/>
            </a:pPr>
            <a:r>
              <a:rPr lang="en-US" sz="1800" dirty="0">
                <a:solidFill>
                  <a:schemeClr val="tx1"/>
                </a:solidFill>
              </a:rPr>
              <a:t>WriteTutor Coaching</a:t>
            </a:r>
          </a:p>
          <a:p>
            <a:pPr marL="0" indent="0" algn="ctr">
              <a:buNone/>
            </a:pPr>
            <a:r>
              <a:rPr lang="en-US" sz="1800" dirty="0">
                <a:solidFill>
                  <a:schemeClr val="tx1"/>
                </a:solidFill>
              </a:rPr>
              <a:t>Job Search Assistance</a:t>
            </a:r>
          </a:p>
        </p:txBody>
      </p:sp>
      <p:sp>
        <p:nvSpPr>
          <p:cNvPr id="4" name="Footer Placeholder 3">
            <a:extLst>
              <a:ext uri="{FF2B5EF4-FFF2-40B4-BE49-F238E27FC236}">
                <a16:creationId xmlns:a16="http://schemas.microsoft.com/office/drawing/2014/main" id="{ABE49A5F-8DAB-4F51-AAC7-39D819EA425C}"/>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A6350771-20EE-48DB-91F9-25A31223799F}"/>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11</a:t>
            </a:fld>
            <a:endParaRPr lang="en-US"/>
          </a:p>
        </p:txBody>
      </p:sp>
      <p:grpSp>
        <p:nvGrpSpPr>
          <p:cNvPr id="11" name="Group 10">
            <a:extLst>
              <a:ext uri="{FF2B5EF4-FFF2-40B4-BE49-F238E27FC236}">
                <a16:creationId xmlns:a16="http://schemas.microsoft.com/office/drawing/2014/main" id="{3FF027A9-1BD3-4822-BFC7-97CE77DF58E0}"/>
              </a:ext>
            </a:extLst>
          </p:cNvPr>
          <p:cNvGrpSpPr/>
          <p:nvPr/>
        </p:nvGrpSpPr>
        <p:grpSpPr>
          <a:xfrm>
            <a:off x="6254495" y="5367528"/>
            <a:ext cx="5541266" cy="1008151"/>
            <a:chOff x="6254495" y="5367528"/>
            <a:chExt cx="5541266" cy="1008151"/>
          </a:xfrm>
        </p:grpSpPr>
        <p:sp>
          <p:nvSpPr>
            <p:cNvPr id="10" name="Speech Bubble: Rectangle 9">
              <a:extLst>
                <a:ext uri="{FF2B5EF4-FFF2-40B4-BE49-F238E27FC236}">
                  <a16:creationId xmlns:a16="http://schemas.microsoft.com/office/drawing/2014/main" id="{1588B090-9B6A-4B82-9492-B7B57A53E587}"/>
                </a:ext>
              </a:extLst>
            </p:cNvPr>
            <p:cNvSpPr/>
            <p:nvPr/>
          </p:nvSpPr>
          <p:spPr>
            <a:xfrm>
              <a:off x="6254495" y="5367528"/>
              <a:ext cx="5541266" cy="1008151"/>
            </a:xfrm>
            <a:prstGeom prst="wedgeRectCallout">
              <a:avLst>
                <a:gd name="adj1" fmla="val -54679"/>
                <a:gd name="adj2" fmla="val -12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5695E44-8B20-432E-850F-790B67D7C44B}"/>
                </a:ext>
              </a:extLst>
            </p:cNvPr>
            <p:cNvPicPr>
              <a:picLocks noChangeAspect="1"/>
            </p:cNvPicPr>
            <p:nvPr/>
          </p:nvPicPr>
          <p:blipFill rotWithShape="1">
            <a:blip r:embed="rId2"/>
            <a:srcRect l="2919" t="46426" r="73648" b="49758"/>
            <a:stretch/>
          </p:blipFill>
          <p:spPr>
            <a:xfrm>
              <a:off x="6458775" y="5558242"/>
              <a:ext cx="5208463" cy="668603"/>
            </a:xfrm>
            <a:prstGeom prst="rect">
              <a:avLst/>
            </a:prstGeom>
          </p:spPr>
        </p:pic>
      </p:grpSp>
      <p:cxnSp>
        <p:nvCxnSpPr>
          <p:cNvPr id="13" name="Straight Connector 12">
            <a:extLst>
              <a:ext uri="{FF2B5EF4-FFF2-40B4-BE49-F238E27FC236}">
                <a16:creationId xmlns:a16="http://schemas.microsoft.com/office/drawing/2014/main" id="{0A166A2F-713E-4757-8458-8436B6C15192}"/>
              </a:ext>
            </a:extLst>
          </p:cNvPr>
          <p:cNvCxnSpPr/>
          <p:nvPr/>
        </p:nvCxnSpPr>
        <p:spPr>
          <a:xfrm>
            <a:off x="1376737" y="3945276"/>
            <a:ext cx="34007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07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C1E-89BD-4423-9477-70005F666580}"/>
              </a:ext>
            </a:extLst>
          </p:cNvPr>
          <p:cNvSpPr>
            <a:spLocks noGrp="1"/>
          </p:cNvSpPr>
          <p:nvPr>
            <p:ph type="title"/>
          </p:nvPr>
        </p:nvSpPr>
        <p:spPr/>
        <p:txBody>
          <a:bodyPr/>
          <a:lstStyle/>
          <a:p>
            <a:r>
              <a:rPr lang="en-US" dirty="0"/>
              <a:t>Tutoring subjects available</a:t>
            </a:r>
          </a:p>
        </p:txBody>
      </p:sp>
      <p:sp>
        <p:nvSpPr>
          <p:cNvPr id="4" name="Footer Placeholder 3">
            <a:extLst>
              <a:ext uri="{FF2B5EF4-FFF2-40B4-BE49-F238E27FC236}">
                <a16:creationId xmlns:a16="http://schemas.microsoft.com/office/drawing/2014/main" id="{E3213179-8625-41E7-8CBB-494DC8DA6C58}"/>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05255D33-EAD4-46DA-9692-43A1EB197704}"/>
              </a:ext>
            </a:extLst>
          </p:cNvPr>
          <p:cNvSpPr>
            <a:spLocks noGrp="1"/>
          </p:cNvSpPr>
          <p:nvPr>
            <p:ph type="sldNum" sz="quarter" idx="12"/>
          </p:nvPr>
        </p:nvSpPr>
        <p:spPr/>
        <p:txBody>
          <a:bodyPr/>
          <a:lstStyle/>
          <a:p>
            <a:fld id="{71766878-3199-4EAB-94E7-2D6D11070E14}" type="slidenum">
              <a:rPr lang="en-US" smtClean="0"/>
              <a:t>12</a:t>
            </a:fld>
            <a:endParaRPr lang="en-US" dirty="0"/>
          </a:p>
        </p:txBody>
      </p:sp>
      <p:graphicFrame>
        <p:nvGraphicFramePr>
          <p:cNvPr id="6" name="Table 5">
            <a:extLst>
              <a:ext uri="{FF2B5EF4-FFF2-40B4-BE49-F238E27FC236}">
                <a16:creationId xmlns:a16="http://schemas.microsoft.com/office/drawing/2014/main" id="{A7565CA6-3CCF-4B35-9855-2733568696F5}"/>
              </a:ext>
            </a:extLst>
          </p:cNvPr>
          <p:cNvGraphicFramePr>
            <a:graphicFrameLocks noGrp="1"/>
          </p:cNvGraphicFramePr>
          <p:nvPr>
            <p:extLst>
              <p:ext uri="{D42A27DB-BD31-4B8C-83A1-F6EECF244321}">
                <p14:modId xmlns:p14="http://schemas.microsoft.com/office/powerpoint/2010/main" val="298492046"/>
              </p:ext>
            </p:extLst>
          </p:nvPr>
        </p:nvGraphicFramePr>
        <p:xfrm>
          <a:off x="1251678" y="1999958"/>
          <a:ext cx="10178322" cy="4217959"/>
        </p:xfrm>
        <a:graphic>
          <a:graphicData uri="http://schemas.openxmlformats.org/drawingml/2006/table">
            <a:tbl>
              <a:tblPr firstRow="1" bandRow="1">
                <a:tableStyleId>{69012ECD-51FC-41F1-AA8D-1B2483CD663E}</a:tableStyleId>
              </a:tblPr>
              <a:tblGrid>
                <a:gridCol w="1290354">
                  <a:extLst>
                    <a:ext uri="{9D8B030D-6E8A-4147-A177-3AD203B41FA5}">
                      <a16:colId xmlns:a16="http://schemas.microsoft.com/office/drawing/2014/main" val="20000"/>
                    </a:ext>
                  </a:extLst>
                </a:gridCol>
                <a:gridCol w="1591056">
                  <a:extLst>
                    <a:ext uri="{9D8B030D-6E8A-4147-A177-3AD203B41FA5}">
                      <a16:colId xmlns:a16="http://schemas.microsoft.com/office/drawing/2014/main" val="20001"/>
                    </a:ext>
                  </a:extLst>
                </a:gridCol>
                <a:gridCol w="1353312">
                  <a:extLst>
                    <a:ext uri="{9D8B030D-6E8A-4147-A177-3AD203B41FA5}">
                      <a16:colId xmlns:a16="http://schemas.microsoft.com/office/drawing/2014/main" val="20002"/>
                    </a:ext>
                  </a:extLst>
                </a:gridCol>
                <a:gridCol w="1362456">
                  <a:extLst>
                    <a:ext uri="{9D8B030D-6E8A-4147-A177-3AD203B41FA5}">
                      <a16:colId xmlns:a16="http://schemas.microsoft.com/office/drawing/2014/main" val="20003"/>
                    </a:ext>
                  </a:extLst>
                </a:gridCol>
                <a:gridCol w="1508760">
                  <a:extLst>
                    <a:ext uri="{9D8B030D-6E8A-4147-A177-3AD203B41FA5}">
                      <a16:colId xmlns:a16="http://schemas.microsoft.com/office/drawing/2014/main" val="20004"/>
                    </a:ext>
                  </a:extLst>
                </a:gridCol>
                <a:gridCol w="1606160">
                  <a:extLst>
                    <a:ext uri="{9D8B030D-6E8A-4147-A177-3AD203B41FA5}">
                      <a16:colId xmlns:a16="http://schemas.microsoft.com/office/drawing/2014/main" val="20005"/>
                    </a:ext>
                  </a:extLst>
                </a:gridCol>
                <a:gridCol w="1466224">
                  <a:extLst>
                    <a:ext uri="{9D8B030D-6E8A-4147-A177-3AD203B41FA5}">
                      <a16:colId xmlns:a16="http://schemas.microsoft.com/office/drawing/2014/main" val="20006"/>
                    </a:ext>
                  </a:extLst>
                </a:gridCol>
              </a:tblGrid>
              <a:tr h="573643">
                <a:tc>
                  <a:txBody>
                    <a:bodyPr/>
                    <a:lstStyle/>
                    <a:p>
                      <a:pPr algn="ctr"/>
                      <a:r>
                        <a:rPr lang="en-US" sz="1400" dirty="0">
                          <a:solidFill>
                            <a:schemeClr val="tx1"/>
                          </a:solidFill>
                        </a:rPr>
                        <a:t>Math*</a:t>
                      </a:r>
                      <a:endParaRPr lang="en-US" sz="1400" b="0" dirty="0">
                        <a:solidFill>
                          <a:schemeClr val="tx1"/>
                        </a:solidFill>
                      </a:endParaRPr>
                    </a:p>
                  </a:txBody>
                  <a:tcPr/>
                </a:tc>
                <a:tc>
                  <a:txBody>
                    <a:bodyPr/>
                    <a:lstStyle/>
                    <a:p>
                      <a:pPr algn="ctr"/>
                      <a:r>
                        <a:rPr lang="en-US" sz="1400" dirty="0">
                          <a:solidFill>
                            <a:schemeClr val="tx1"/>
                          </a:solidFill>
                        </a:rPr>
                        <a:t>Science*</a:t>
                      </a:r>
                      <a:endParaRPr lang="en-US" sz="1400" b="0" dirty="0">
                        <a:solidFill>
                          <a:schemeClr val="tx1"/>
                        </a:solidFill>
                      </a:endParaRPr>
                    </a:p>
                  </a:txBody>
                  <a:tcPr/>
                </a:tc>
                <a:tc>
                  <a:txBody>
                    <a:bodyPr/>
                    <a:lstStyle/>
                    <a:p>
                      <a:pPr algn="ctr"/>
                      <a:r>
                        <a:rPr lang="en-US" sz="1200" dirty="0">
                          <a:solidFill>
                            <a:schemeClr val="tx1"/>
                          </a:solidFill>
                        </a:rPr>
                        <a:t>Social Studies*</a:t>
                      </a:r>
                      <a:endParaRPr lang="en-US" sz="1200" b="0" dirty="0">
                        <a:solidFill>
                          <a:schemeClr val="tx1"/>
                        </a:solidFill>
                      </a:endParaRPr>
                    </a:p>
                  </a:txBody>
                  <a:tcPr/>
                </a:tc>
                <a:tc>
                  <a:txBody>
                    <a:bodyPr/>
                    <a:lstStyle/>
                    <a:p>
                      <a:pPr algn="ctr"/>
                      <a:r>
                        <a:rPr lang="en-US" sz="1400" dirty="0">
                          <a:solidFill>
                            <a:schemeClr val="tx1"/>
                          </a:solidFill>
                        </a:rPr>
                        <a:t>Languages</a:t>
                      </a:r>
                      <a:endParaRPr lang="en-US" sz="1400" b="0" dirty="0">
                        <a:solidFill>
                          <a:schemeClr val="tx1"/>
                        </a:solidFill>
                      </a:endParaRPr>
                    </a:p>
                  </a:txBody>
                  <a:tcPr/>
                </a:tc>
                <a:tc>
                  <a:txBody>
                    <a:bodyPr/>
                    <a:lstStyle/>
                    <a:p>
                      <a:pPr algn="ctr"/>
                      <a:r>
                        <a:rPr lang="en-US" sz="1400" dirty="0">
                          <a:solidFill>
                            <a:schemeClr val="tx1"/>
                          </a:solidFill>
                        </a:rPr>
                        <a:t>Writing</a:t>
                      </a:r>
                      <a:endParaRPr lang="en-US" sz="1400" b="0" dirty="0">
                        <a:solidFill>
                          <a:schemeClr val="tx1"/>
                        </a:solidFill>
                      </a:endParaRPr>
                    </a:p>
                  </a:txBody>
                  <a:tcPr/>
                </a:tc>
                <a:tc>
                  <a:txBody>
                    <a:bodyPr/>
                    <a:lstStyle/>
                    <a:p>
                      <a:pPr algn="ctr"/>
                      <a:r>
                        <a:rPr lang="en-US" sz="1400" dirty="0">
                          <a:solidFill>
                            <a:schemeClr val="tx1"/>
                          </a:solidFill>
                        </a:rPr>
                        <a:t>Test</a:t>
                      </a:r>
                      <a:r>
                        <a:rPr lang="en-US" sz="1400" baseline="0" dirty="0">
                          <a:solidFill>
                            <a:schemeClr val="tx1"/>
                          </a:solidFill>
                        </a:rPr>
                        <a:t> Prep</a:t>
                      </a:r>
                      <a:endParaRPr lang="en-US" sz="1400" b="0" dirty="0">
                        <a:solidFill>
                          <a:schemeClr val="tx1"/>
                        </a:solidFill>
                      </a:endParaRPr>
                    </a:p>
                  </a:txBody>
                  <a:tcPr/>
                </a:tc>
                <a:tc>
                  <a:txBody>
                    <a:bodyPr/>
                    <a:lstStyle/>
                    <a:p>
                      <a:pPr algn="ctr"/>
                      <a:r>
                        <a:rPr lang="en-US" sz="1400" dirty="0">
                          <a:solidFill>
                            <a:schemeClr val="tx1"/>
                          </a:solidFill>
                        </a:rPr>
                        <a:t>Computer &amp; Job</a:t>
                      </a:r>
                      <a:endParaRPr lang="en-US" sz="1400" b="0" dirty="0">
                        <a:solidFill>
                          <a:schemeClr val="tx1"/>
                        </a:solidFill>
                      </a:endParaRPr>
                    </a:p>
                  </a:txBody>
                  <a:tcPr/>
                </a:tc>
                <a:extLst>
                  <a:ext uri="{0D108BD9-81ED-4DB2-BD59-A6C34878D82A}">
                    <a16:rowId xmlns:a16="http://schemas.microsoft.com/office/drawing/2014/main" val="10000"/>
                  </a:ext>
                </a:extLst>
              </a:tr>
              <a:tr h="404924">
                <a:tc>
                  <a:txBody>
                    <a:bodyPr/>
                    <a:lstStyle/>
                    <a:p>
                      <a:pPr algn="ctr"/>
                      <a:r>
                        <a:rPr lang="en-US" sz="1200" dirty="0"/>
                        <a:t>Basic I &amp; II</a:t>
                      </a:r>
                    </a:p>
                  </a:txBody>
                  <a:tcPr anchor="ctr"/>
                </a:tc>
                <a:tc>
                  <a:txBody>
                    <a:bodyPr/>
                    <a:lstStyle/>
                    <a:p>
                      <a:pPr algn="ctr"/>
                      <a:r>
                        <a:rPr lang="en-US" sz="1200" dirty="0"/>
                        <a:t>Basic</a:t>
                      </a:r>
                    </a:p>
                  </a:txBody>
                  <a:tcPr anchor="ctr"/>
                </a:tc>
                <a:tc>
                  <a:txBody>
                    <a:bodyPr/>
                    <a:lstStyle/>
                    <a:p>
                      <a:pPr algn="ctr"/>
                      <a:r>
                        <a:rPr lang="en-US" sz="1200" dirty="0"/>
                        <a:t>History</a:t>
                      </a:r>
                    </a:p>
                  </a:txBody>
                  <a:tcPr anchor="ctr"/>
                </a:tc>
                <a:tc>
                  <a:txBody>
                    <a:bodyPr/>
                    <a:lstStyle/>
                    <a:p>
                      <a:pPr algn="ctr"/>
                      <a:r>
                        <a:rPr lang="en-US" sz="1200" dirty="0"/>
                        <a:t>English</a:t>
                      </a:r>
                    </a:p>
                  </a:txBody>
                  <a:tcPr anchor="ctr"/>
                </a:tc>
                <a:tc>
                  <a:txBody>
                    <a:bodyPr/>
                    <a:lstStyle/>
                    <a:p>
                      <a:pPr algn="ctr"/>
                      <a:r>
                        <a:rPr lang="en-US" sz="1200" dirty="0"/>
                        <a:t>Book Reports</a:t>
                      </a:r>
                    </a:p>
                  </a:txBody>
                  <a:tcPr anchor="ctr"/>
                </a:tc>
                <a:tc>
                  <a:txBody>
                    <a:bodyPr/>
                    <a:lstStyle/>
                    <a:p>
                      <a:pPr algn="ctr"/>
                      <a:r>
                        <a:rPr lang="en-US" sz="1200" dirty="0"/>
                        <a:t>AP</a:t>
                      </a:r>
                      <a:r>
                        <a:rPr lang="en-US" sz="1200" baseline="30000" dirty="0"/>
                        <a:t>®</a:t>
                      </a:r>
                      <a:r>
                        <a:rPr lang="en-US" sz="1200" dirty="0"/>
                        <a:t> Test</a:t>
                      </a:r>
                    </a:p>
                  </a:txBody>
                  <a:tcPr anchor="ctr"/>
                </a:tc>
                <a:tc>
                  <a:txBody>
                    <a:bodyPr/>
                    <a:lstStyle/>
                    <a:p>
                      <a:pPr algn="ctr"/>
                      <a:r>
                        <a:rPr lang="en-US" sz="1200" dirty="0"/>
                        <a:t>Job</a:t>
                      </a:r>
                      <a:r>
                        <a:rPr lang="en-US" sz="1200" baseline="0" dirty="0"/>
                        <a:t> Searches</a:t>
                      </a:r>
                      <a:endParaRPr lang="en-US" sz="1200" dirty="0"/>
                    </a:p>
                  </a:txBody>
                  <a:tcPr anchor="ctr"/>
                </a:tc>
                <a:extLst>
                  <a:ext uri="{0D108BD9-81ED-4DB2-BD59-A6C34878D82A}">
                    <a16:rowId xmlns:a16="http://schemas.microsoft.com/office/drawing/2014/main" val="10002"/>
                  </a:ext>
                </a:extLst>
              </a:tr>
              <a:tr h="404924">
                <a:tc>
                  <a:txBody>
                    <a:bodyPr/>
                    <a:lstStyle/>
                    <a:p>
                      <a:pPr algn="ctr"/>
                      <a:r>
                        <a:rPr lang="en-US" sz="1200" dirty="0"/>
                        <a:t>Algebra I &amp;</a:t>
                      </a:r>
                      <a:r>
                        <a:rPr lang="en-US" sz="1200" baseline="0" dirty="0"/>
                        <a:t> II</a:t>
                      </a:r>
                      <a:endParaRPr lang="en-US" sz="1200" dirty="0"/>
                    </a:p>
                  </a:txBody>
                  <a:tcPr anchor="ctr"/>
                </a:tc>
                <a:tc>
                  <a:txBody>
                    <a:bodyPr/>
                    <a:lstStyle/>
                    <a:p>
                      <a:pPr algn="ctr"/>
                      <a:r>
                        <a:rPr lang="en-US" sz="1200" dirty="0"/>
                        <a:t>Earth</a:t>
                      </a:r>
                      <a:r>
                        <a:rPr lang="en-US" sz="1200" baseline="0" dirty="0"/>
                        <a:t> Science</a:t>
                      </a:r>
                      <a:endParaRPr lang="en-US" sz="1200" dirty="0"/>
                    </a:p>
                  </a:txBody>
                  <a:tcPr anchor="ctr"/>
                </a:tc>
                <a:tc>
                  <a:txBody>
                    <a:bodyPr/>
                    <a:lstStyle/>
                    <a:p>
                      <a:pPr algn="ctr"/>
                      <a:r>
                        <a:rPr lang="en-US" sz="1200" dirty="0"/>
                        <a:t>Government</a:t>
                      </a:r>
                    </a:p>
                  </a:txBody>
                  <a:tcPr anchor="ctr"/>
                </a:tc>
                <a:tc>
                  <a:txBody>
                    <a:bodyPr/>
                    <a:lstStyle/>
                    <a:p>
                      <a:pPr algn="ctr"/>
                      <a:r>
                        <a:rPr lang="en-US" sz="1200" dirty="0"/>
                        <a:t>-Grammar</a:t>
                      </a:r>
                    </a:p>
                  </a:txBody>
                  <a:tcPr anchor="ctr"/>
                </a:tc>
                <a:tc>
                  <a:txBody>
                    <a:bodyPr/>
                    <a:lstStyle/>
                    <a:p>
                      <a:pPr algn="ctr"/>
                      <a:r>
                        <a:rPr lang="en-US" sz="1200" dirty="0"/>
                        <a:t>Creative Writing</a:t>
                      </a:r>
                    </a:p>
                  </a:txBody>
                  <a:tcPr anchor="ctr"/>
                </a:tc>
                <a:tc>
                  <a:txBody>
                    <a:bodyPr/>
                    <a:lstStyle/>
                    <a:p>
                      <a:pPr algn="ctr"/>
                      <a:r>
                        <a:rPr lang="en-US" sz="1200" dirty="0"/>
                        <a:t>PSAT</a:t>
                      </a:r>
                      <a:r>
                        <a:rPr lang="en-US" sz="1200" baseline="30000" dirty="0"/>
                        <a:t>®</a:t>
                      </a:r>
                      <a:endParaRPr lang="en-US" sz="1200" dirty="0"/>
                    </a:p>
                  </a:txBody>
                  <a:tcPr anchor="ctr"/>
                </a:tc>
                <a:tc>
                  <a:txBody>
                    <a:bodyPr/>
                    <a:lstStyle/>
                    <a:p>
                      <a:pPr algn="ctr"/>
                      <a:r>
                        <a:rPr lang="en-US" sz="1200" dirty="0"/>
                        <a:t>Applications</a:t>
                      </a:r>
                    </a:p>
                  </a:txBody>
                  <a:tcPr anchor="ctr"/>
                </a:tc>
                <a:extLst>
                  <a:ext uri="{0D108BD9-81ED-4DB2-BD59-A6C34878D82A}">
                    <a16:rowId xmlns:a16="http://schemas.microsoft.com/office/drawing/2014/main" val="10003"/>
                  </a:ext>
                </a:extLst>
              </a:tr>
              <a:tr h="404924">
                <a:tc>
                  <a:txBody>
                    <a:bodyPr/>
                    <a:lstStyle/>
                    <a:p>
                      <a:pPr algn="ctr"/>
                      <a:r>
                        <a:rPr lang="en-US" sz="1200" dirty="0"/>
                        <a:t>Geometry</a:t>
                      </a:r>
                    </a:p>
                  </a:txBody>
                  <a:tcPr anchor="ctr"/>
                </a:tc>
                <a:tc>
                  <a:txBody>
                    <a:bodyPr/>
                    <a:lstStyle/>
                    <a:p>
                      <a:pPr algn="ctr"/>
                      <a:r>
                        <a:rPr lang="en-US" sz="1200" dirty="0"/>
                        <a:t>Biology</a:t>
                      </a:r>
                    </a:p>
                  </a:txBody>
                  <a:tcPr anchor="ctr"/>
                </a:tc>
                <a:tc>
                  <a:txBody>
                    <a:bodyPr/>
                    <a:lstStyle/>
                    <a:p>
                      <a:pPr algn="ctr"/>
                      <a:r>
                        <a:rPr lang="en-US" sz="1200" dirty="0"/>
                        <a:t>Geography</a:t>
                      </a:r>
                    </a:p>
                  </a:txBody>
                  <a:tcPr anchor="ctr"/>
                </a:tc>
                <a:tc>
                  <a:txBody>
                    <a:bodyPr/>
                    <a:lstStyle/>
                    <a:p>
                      <a:pPr algn="ctr"/>
                      <a:r>
                        <a:rPr lang="en-US" sz="1200" dirty="0"/>
                        <a:t>-Literature</a:t>
                      </a:r>
                    </a:p>
                  </a:txBody>
                  <a:tcPr anchor="ctr"/>
                </a:tc>
                <a:tc>
                  <a:txBody>
                    <a:bodyPr/>
                    <a:lstStyle/>
                    <a:p>
                      <a:pPr algn="ctr"/>
                      <a:r>
                        <a:rPr lang="en-US" sz="1200" dirty="0"/>
                        <a:t>Essays</a:t>
                      </a:r>
                    </a:p>
                  </a:txBody>
                  <a:tcPr anchor="ctr"/>
                </a:tc>
                <a:tc>
                  <a:txBody>
                    <a:bodyPr/>
                    <a:lstStyle/>
                    <a:p>
                      <a:pPr algn="ctr"/>
                      <a:r>
                        <a:rPr lang="en-US" sz="1200" dirty="0"/>
                        <a:t>ACT</a:t>
                      </a:r>
                      <a:r>
                        <a:rPr lang="en-US" sz="1200" baseline="30000" dirty="0"/>
                        <a:t>®</a:t>
                      </a:r>
                      <a:endParaRPr lang="en-US" sz="1200" dirty="0"/>
                    </a:p>
                  </a:txBody>
                  <a:tcPr anchor="ctr"/>
                </a:tc>
                <a:tc>
                  <a:txBody>
                    <a:bodyPr/>
                    <a:lstStyle/>
                    <a:p>
                      <a:pPr algn="ctr"/>
                      <a:r>
                        <a:rPr lang="en-US" sz="1200" dirty="0"/>
                        <a:t>Cover Letters</a:t>
                      </a:r>
                    </a:p>
                  </a:txBody>
                  <a:tcPr anchor="ctr"/>
                </a:tc>
                <a:extLst>
                  <a:ext uri="{0D108BD9-81ED-4DB2-BD59-A6C34878D82A}">
                    <a16:rowId xmlns:a16="http://schemas.microsoft.com/office/drawing/2014/main" val="10004"/>
                  </a:ext>
                </a:extLst>
              </a:tr>
              <a:tr h="404924">
                <a:tc>
                  <a:txBody>
                    <a:bodyPr/>
                    <a:lstStyle/>
                    <a:p>
                      <a:pPr algn="ctr"/>
                      <a:r>
                        <a:rPr lang="en-US" sz="1200" dirty="0"/>
                        <a:t>Trigonometry</a:t>
                      </a:r>
                    </a:p>
                  </a:txBody>
                  <a:tcPr anchor="ctr"/>
                </a:tc>
                <a:tc>
                  <a:txBody>
                    <a:bodyPr/>
                    <a:lstStyle/>
                    <a:p>
                      <a:pPr algn="ctr"/>
                      <a:r>
                        <a:rPr lang="en-US" sz="1200" dirty="0"/>
                        <a:t>Chemistry</a:t>
                      </a:r>
                    </a:p>
                  </a:txBody>
                  <a:tcPr anchor="ctr"/>
                </a:tc>
                <a:tc>
                  <a:txBody>
                    <a:bodyPr/>
                    <a:lstStyle/>
                    <a:p>
                      <a:pPr algn="ctr"/>
                      <a:r>
                        <a:rPr lang="en-US" sz="1200" dirty="0"/>
                        <a:t>Political Science</a:t>
                      </a:r>
                    </a:p>
                  </a:txBody>
                  <a:tcPr anchor="ctr"/>
                </a:tc>
                <a:tc>
                  <a:txBody>
                    <a:bodyPr/>
                    <a:lstStyle/>
                    <a:p>
                      <a:pPr algn="ctr"/>
                      <a:r>
                        <a:rPr lang="en-US" sz="1200" dirty="0"/>
                        <a:t>-Vocabulary</a:t>
                      </a:r>
                    </a:p>
                  </a:txBody>
                  <a:tcPr anchor="ctr"/>
                </a:tc>
                <a:tc>
                  <a:txBody>
                    <a:bodyPr/>
                    <a:lstStyle/>
                    <a:p>
                      <a:pPr algn="ctr"/>
                      <a:r>
                        <a:rPr lang="en-US" sz="1200" dirty="0"/>
                        <a:t>General Technique</a:t>
                      </a:r>
                    </a:p>
                  </a:txBody>
                  <a:tcPr anchor="ctr"/>
                </a:tc>
                <a:tc>
                  <a:txBody>
                    <a:bodyPr/>
                    <a:lstStyle/>
                    <a:p>
                      <a:pPr algn="ctr"/>
                      <a:r>
                        <a:rPr lang="en-US" sz="1200" dirty="0"/>
                        <a:t>SAT</a:t>
                      </a:r>
                      <a:r>
                        <a:rPr lang="en-US" sz="1200" baseline="30000" dirty="0"/>
                        <a:t>®</a:t>
                      </a:r>
                    </a:p>
                  </a:txBody>
                  <a:tcPr anchor="ctr"/>
                </a:tc>
                <a:tc>
                  <a:txBody>
                    <a:bodyPr/>
                    <a:lstStyle/>
                    <a:p>
                      <a:pPr algn="ctr"/>
                      <a:r>
                        <a:rPr lang="en-US" sz="1200" dirty="0"/>
                        <a:t>Résumés</a:t>
                      </a:r>
                    </a:p>
                  </a:txBody>
                  <a:tcPr anchor="ctr"/>
                </a:tc>
                <a:extLst>
                  <a:ext uri="{0D108BD9-81ED-4DB2-BD59-A6C34878D82A}">
                    <a16:rowId xmlns:a16="http://schemas.microsoft.com/office/drawing/2014/main" val="10005"/>
                  </a:ext>
                </a:extLst>
              </a:tr>
              <a:tr h="404924">
                <a:tc>
                  <a:txBody>
                    <a:bodyPr/>
                    <a:lstStyle/>
                    <a:p>
                      <a:pPr algn="ctr"/>
                      <a:r>
                        <a:rPr lang="en-US" sz="1200" dirty="0"/>
                        <a:t>Pre- &amp; Calculus</a:t>
                      </a:r>
                    </a:p>
                  </a:txBody>
                  <a:tcPr anchor="ctr"/>
                </a:tc>
                <a:tc>
                  <a:txBody>
                    <a:bodyPr/>
                    <a:lstStyle/>
                    <a:p>
                      <a:pPr algn="ctr"/>
                      <a:r>
                        <a:rPr lang="en-US" sz="1200" dirty="0"/>
                        <a:t>Physics</a:t>
                      </a:r>
                    </a:p>
                  </a:txBody>
                  <a:tcPr anchor="ctr"/>
                </a:tc>
                <a:tc>
                  <a:txBody>
                    <a:bodyPr/>
                    <a:lstStyle/>
                    <a:p>
                      <a:pPr algn="ctr"/>
                      <a:endParaRPr lang="en-US" sz="1200" dirty="0"/>
                    </a:p>
                  </a:txBody>
                  <a:tcPr anchor="ctr"/>
                </a:tc>
                <a:tc>
                  <a:txBody>
                    <a:bodyPr/>
                    <a:lstStyle/>
                    <a:p>
                      <a:pPr algn="ctr"/>
                      <a:r>
                        <a:rPr lang="en-US" sz="1200" dirty="0"/>
                        <a:t>Reading Comp.</a:t>
                      </a:r>
                    </a:p>
                  </a:txBody>
                  <a:tcPr anchor="ctr"/>
                </a:tc>
                <a:tc>
                  <a:txBody>
                    <a:bodyPr/>
                    <a:lstStyle/>
                    <a:p>
                      <a:pPr algn="ctr"/>
                      <a:r>
                        <a:rPr lang="en-US" sz="1200" dirty="0"/>
                        <a:t>Letters</a:t>
                      </a:r>
                    </a:p>
                  </a:txBody>
                  <a:tcPr anchor="ctr"/>
                </a:tc>
                <a:tc>
                  <a:txBody>
                    <a:bodyPr/>
                    <a:lstStyle/>
                    <a:p>
                      <a:pPr algn="ctr"/>
                      <a:r>
                        <a:rPr lang="en-US" sz="1200" dirty="0"/>
                        <a:t>HSE/TASC</a:t>
                      </a:r>
                    </a:p>
                  </a:txBody>
                  <a:tcPr anchor="ctr"/>
                </a:tc>
                <a:tc>
                  <a:txBody>
                    <a:bodyPr/>
                    <a:lstStyle/>
                    <a:p>
                      <a:pPr algn="ctr"/>
                      <a:r>
                        <a:rPr lang="en-US" sz="1200" dirty="0"/>
                        <a:t>Interview Prep</a:t>
                      </a:r>
                    </a:p>
                  </a:txBody>
                  <a:tcPr anchor="ctr"/>
                </a:tc>
                <a:extLst>
                  <a:ext uri="{0D108BD9-81ED-4DB2-BD59-A6C34878D82A}">
                    <a16:rowId xmlns:a16="http://schemas.microsoft.com/office/drawing/2014/main" val="10006"/>
                  </a:ext>
                </a:extLst>
              </a:tr>
              <a:tr h="404924">
                <a:tc>
                  <a:txBody>
                    <a:bodyPr/>
                    <a:lstStyle/>
                    <a:p>
                      <a:pPr algn="ctr"/>
                      <a:r>
                        <a:rPr lang="en-US" sz="1200" dirty="0"/>
                        <a:t>Statistics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t>ESL/ELL</a:t>
                      </a:r>
                    </a:p>
                  </a:txBody>
                  <a:tcPr anchor="ctr"/>
                </a:tc>
                <a:tc>
                  <a:txBody>
                    <a:bodyPr/>
                    <a:lstStyle/>
                    <a:p>
                      <a:pPr algn="ctr"/>
                      <a:r>
                        <a:rPr lang="en-US" sz="1200" dirty="0"/>
                        <a:t>Research Papers</a:t>
                      </a:r>
                    </a:p>
                  </a:txBody>
                  <a:tcPr anchor="ctr"/>
                </a:tc>
                <a:tc>
                  <a:txBody>
                    <a:bodyPr/>
                    <a:lstStyle/>
                    <a:p>
                      <a:pPr algn="ctr"/>
                      <a:r>
                        <a:rPr lang="en-US" sz="1200" dirty="0"/>
                        <a:t>Citizenship</a:t>
                      </a:r>
                    </a:p>
                  </a:txBody>
                  <a:tcPr anchor="ctr"/>
                </a:tc>
                <a:tc>
                  <a:txBody>
                    <a:bodyPr/>
                    <a:lstStyle/>
                    <a:p>
                      <a:pPr algn="ctr"/>
                      <a:r>
                        <a:rPr lang="en-US" sz="1200" dirty="0">
                          <a:solidFill>
                            <a:schemeClr val="accent5">
                              <a:lumMod val="75000"/>
                            </a:schemeClr>
                          </a:solidFill>
                        </a:rPr>
                        <a:t>MS Word</a:t>
                      </a:r>
                      <a:r>
                        <a:rPr lang="en-US" sz="1200" baseline="30000" dirty="0">
                          <a:solidFill>
                            <a:schemeClr val="accent5">
                              <a:lumMod val="75000"/>
                            </a:schemeClr>
                          </a:solidFill>
                        </a:rPr>
                        <a:t>®</a:t>
                      </a:r>
                      <a:endParaRPr lang="en-US" sz="1200" dirty="0">
                        <a:solidFill>
                          <a:schemeClr val="accent5">
                            <a:lumMod val="75000"/>
                          </a:schemeClr>
                        </a:solidFill>
                      </a:endParaRPr>
                    </a:p>
                  </a:txBody>
                  <a:tcPr anchor="ctr"/>
                </a:tc>
                <a:extLst>
                  <a:ext uri="{0D108BD9-81ED-4DB2-BD59-A6C34878D82A}">
                    <a16:rowId xmlns:a16="http://schemas.microsoft.com/office/drawing/2014/main" val="10007"/>
                  </a:ext>
                </a:extLst>
              </a:tr>
              <a:tr h="404924">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a:solidFill>
                            <a:schemeClr val="accent5">
                              <a:lumMod val="75000"/>
                            </a:schemeClr>
                          </a:solidFill>
                        </a:rPr>
                        <a:t>Spanish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Short Stories</a:t>
                      </a:r>
                    </a:p>
                  </a:txBody>
                  <a:tcPr anchor="ctr"/>
                </a:tc>
                <a:tc>
                  <a:txBody>
                    <a:bodyPr/>
                    <a:lstStyle/>
                    <a:p>
                      <a:pPr algn="ctr"/>
                      <a:endParaRPr lang="en-US" sz="1200" dirty="0"/>
                    </a:p>
                  </a:txBody>
                  <a:tcPr anchor="ctr"/>
                </a:tc>
                <a:tc>
                  <a:txBody>
                    <a:bodyPr/>
                    <a:lstStyle/>
                    <a:p>
                      <a:pPr algn="ctr"/>
                      <a:r>
                        <a:rPr lang="en-US" sz="1200" dirty="0">
                          <a:solidFill>
                            <a:schemeClr val="accent5">
                              <a:lumMod val="75000"/>
                            </a:schemeClr>
                          </a:solidFill>
                        </a:rPr>
                        <a:t>MS Excel</a:t>
                      </a:r>
                      <a:r>
                        <a:rPr lang="en-US" sz="1200" baseline="30000" dirty="0">
                          <a:solidFill>
                            <a:schemeClr val="accent5">
                              <a:lumMod val="75000"/>
                            </a:schemeClr>
                          </a:solidFill>
                        </a:rPr>
                        <a:t>®</a:t>
                      </a:r>
                      <a:endParaRPr lang="en-US" sz="1200" dirty="0">
                        <a:solidFill>
                          <a:schemeClr val="accent5">
                            <a:lumMod val="75000"/>
                          </a:schemeClr>
                        </a:solidFill>
                      </a:endParaRPr>
                    </a:p>
                  </a:txBody>
                  <a:tcPr anchor="ctr"/>
                </a:tc>
                <a:extLst>
                  <a:ext uri="{0D108BD9-81ED-4DB2-BD59-A6C34878D82A}">
                    <a16:rowId xmlns:a16="http://schemas.microsoft.com/office/drawing/2014/main" val="10008"/>
                  </a:ext>
                </a:extLst>
              </a:tr>
              <a:tr h="404924">
                <a:tc>
                  <a:txBody>
                    <a:bodyPr/>
                    <a:lstStyle/>
                    <a:p>
                      <a:pPr algn="ctr"/>
                      <a:endParaRPr lang="en-US" sz="1200"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sz="1200" dirty="0">
                        <a:solidFill>
                          <a:schemeClr val="accent5">
                            <a:lumMod val="75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sz="1200" dirty="0">
                          <a:solidFill>
                            <a:schemeClr val="accent5">
                              <a:lumMod val="75000"/>
                            </a:schemeClr>
                          </a:solidFill>
                        </a:rPr>
                        <a:t>MS PowerPoint</a:t>
                      </a:r>
                      <a:r>
                        <a:rPr lang="en-US" sz="1200" baseline="30000" dirty="0">
                          <a:solidFill>
                            <a:schemeClr val="accent5">
                              <a:lumMod val="75000"/>
                            </a:schemeClr>
                          </a:solidFill>
                        </a:rPr>
                        <a:t>®</a:t>
                      </a:r>
                      <a:endParaRPr lang="en-US" sz="1200" dirty="0">
                        <a:solidFill>
                          <a:schemeClr val="accent5">
                            <a:lumMod val="75000"/>
                          </a:schemeClr>
                        </a:solidFill>
                      </a:endParaRPr>
                    </a:p>
                  </a:txBody>
                  <a:tcPr anchor="ctr"/>
                </a:tc>
                <a:extLst>
                  <a:ext uri="{0D108BD9-81ED-4DB2-BD59-A6C34878D82A}">
                    <a16:rowId xmlns:a16="http://schemas.microsoft.com/office/drawing/2014/main" val="1040195366"/>
                  </a:ext>
                </a:extLst>
              </a:tr>
              <a:tr h="40492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*Bilingual</a:t>
                      </a:r>
                      <a:r>
                        <a:rPr lang="en-US" sz="1200" baseline="0" dirty="0"/>
                        <a:t> Spanish speaking tutors available</a:t>
                      </a:r>
                      <a:endParaRPr lang="en-US" sz="1200" dirty="0"/>
                    </a:p>
                  </a:txBody>
                  <a:tcPr anchor="ctr"/>
                </a:tc>
                <a:tc hMerge="1">
                  <a:txBody>
                    <a:bodyPr/>
                    <a:lstStyle/>
                    <a:p>
                      <a:endParaRPr lang="en-US"/>
                    </a:p>
                  </a:txBody>
                  <a:tcPr/>
                </a:tc>
                <a:tc hMerge="1">
                  <a:txBody>
                    <a:bodyPr/>
                    <a:lstStyle/>
                    <a:p>
                      <a:endParaRPr lang="en-US"/>
                    </a:p>
                  </a:txBody>
                  <a:tcPr/>
                </a:tc>
                <a:tc>
                  <a:txBody>
                    <a:bodyPr/>
                    <a:lstStyle/>
                    <a:p>
                      <a:pPr algn="ctr"/>
                      <a:endParaRPr 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7027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400153318"/>
              </p:ext>
            </p:extLst>
          </p:nvPr>
        </p:nvGraphicFramePr>
        <p:xfrm>
          <a:off x="1251678" y="1490472"/>
          <a:ext cx="10179050" cy="4318000"/>
        </p:xfrm>
        <a:graphic>
          <a:graphicData uri="http://schemas.openxmlformats.org/drawingml/2006/table">
            <a:tbl>
              <a:tblPr firstRow="1" bandRow="1">
                <a:tableStyleId>{5C22544A-7EE6-4342-B048-85BDC9FD1C3A}</a:tableStyleId>
              </a:tblPr>
              <a:tblGrid>
                <a:gridCol w="2644394">
                  <a:extLst>
                    <a:ext uri="{9D8B030D-6E8A-4147-A177-3AD203B41FA5}">
                      <a16:colId xmlns:a16="http://schemas.microsoft.com/office/drawing/2014/main" val="3614898693"/>
                    </a:ext>
                  </a:extLst>
                </a:gridCol>
                <a:gridCol w="7534656">
                  <a:extLst>
                    <a:ext uri="{9D8B030D-6E8A-4147-A177-3AD203B41FA5}">
                      <a16:colId xmlns:a16="http://schemas.microsoft.com/office/drawing/2014/main" val="2454167947"/>
                    </a:ext>
                  </a:extLst>
                </a:gridCol>
              </a:tblGrid>
              <a:tr h="370840">
                <a:tc>
                  <a:txBody>
                    <a:bodyPr/>
                    <a:lstStyle/>
                    <a:p>
                      <a:r>
                        <a:rPr lang="en-US" dirty="0"/>
                        <a:t>Subject</a:t>
                      </a:r>
                    </a:p>
                  </a:txBody>
                  <a:tcPr/>
                </a:tc>
                <a:tc>
                  <a:txBody>
                    <a:bodyPr/>
                    <a:lstStyle/>
                    <a:p>
                      <a:r>
                        <a:rPr lang="en-US" dirty="0"/>
                        <a:t>Student Question</a:t>
                      </a:r>
                    </a:p>
                  </a:txBody>
                  <a:tcPr/>
                </a:tc>
                <a:extLst>
                  <a:ext uri="{0D108BD9-81ED-4DB2-BD59-A6C34878D82A}">
                    <a16:rowId xmlns:a16="http://schemas.microsoft.com/office/drawing/2014/main" val="2667981727"/>
                  </a:ext>
                </a:extLst>
              </a:tr>
              <a:tr h="370840">
                <a:tc>
                  <a:txBody>
                    <a:bodyPr/>
                    <a:lstStyle/>
                    <a:p>
                      <a:r>
                        <a:rPr lang="en-US" dirty="0"/>
                        <a:t>SAT Prep: Writing</a:t>
                      </a:r>
                    </a:p>
                  </a:txBody>
                  <a:tcPr/>
                </a:tc>
                <a:tc>
                  <a:txBody>
                    <a:bodyPr/>
                    <a:lstStyle/>
                    <a:p>
                      <a:r>
                        <a:rPr lang="en-US" dirty="0"/>
                        <a:t>“I am doing the Identifying Sentence Errors portion of a SAT Practice Worksheet, and I need some help with some of the questions.”</a:t>
                      </a:r>
                    </a:p>
                  </a:txBody>
                  <a:tcPr/>
                </a:tc>
                <a:extLst>
                  <a:ext uri="{0D108BD9-81ED-4DB2-BD59-A6C34878D82A}">
                    <a16:rowId xmlns:a16="http://schemas.microsoft.com/office/drawing/2014/main" val="2580440748"/>
                  </a:ext>
                </a:extLst>
              </a:tr>
              <a:tr h="370840">
                <a:tc>
                  <a:txBody>
                    <a:bodyPr/>
                    <a:lstStyle/>
                    <a:p>
                      <a:r>
                        <a:rPr lang="en-US" dirty="0"/>
                        <a:t>ESL for ELL</a:t>
                      </a:r>
                    </a:p>
                  </a:txBody>
                  <a:tcPr/>
                </a:tc>
                <a:tc>
                  <a:txBody>
                    <a:bodyPr/>
                    <a:lstStyle/>
                    <a:p>
                      <a:r>
                        <a:rPr lang="en-US" dirty="0"/>
                        <a:t>Past versus Passed</a:t>
                      </a:r>
                    </a:p>
                  </a:txBody>
                  <a:tcPr/>
                </a:tc>
                <a:extLst>
                  <a:ext uri="{0D108BD9-81ED-4DB2-BD59-A6C34878D82A}">
                    <a16:rowId xmlns:a16="http://schemas.microsoft.com/office/drawing/2014/main" val="29420464"/>
                  </a:ext>
                </a:extLst>
              </a:tr>
              <a:tr h="370840">
                <a:tc>
                  <a:txBody>
                    <a:bodyPr/>
                    <a:lstStyle/>
                    <a:p>
                      <a:r>
                        <a:rPr lang="en-US" dirty="0"/>
                        <a:t>Microsoft Office®</a:t>
                      </a:r>
                    </a:p>
                  </a:txBody>
                  <a:tcPr/>
                </a:tc>
                <a:tc>
                  <a:txBody>
                    <a:bodyPr/>
                    <a:lstStyle/>
                    <a:p>
                      <a:r>
                        <a:rPr lang="en-US" dirty="0"/>
                        <a:t>“how to use excel to create a chart”</a:t>
                      </a:r>
                    </a:p>
                  </a:txBody>
                  <a:tcPr/>
                </a:tc>
                <a:extLst>
                  <a:ext uri="{0D108BD9-81ED-4DB2-BD59-A6C34878D82A}">
                    <a16:rowId xmlns:a16="http://schemas.microsoft.com/office/drawing/2014/main" val="2291971524"/>
                  </a:ext>
                </a:extLst>
              </a:tr>
              <a:tr h="370840">
                <a:tc>
                  <a:txBody>
                    <a:bodyPr/>
                    <a:lstStyle/>
                    <a:p>
                      <a:r>
                        <a:rPr lang="en-US" dirty="0"/>
                        <a:t>Reading Comprehension</a:t>
                      </a:r>
                    </a:p>
                  </a:txBody>
                  <a:tcPr/>
                </a:tc>
                <a:tc>
                  <a:txBody>
                    <a:bodyPr/>
                    <a:lstStyle/>
                    <a:p>
                      <a:r>
                        <a:rPr lang="en-US" dirty="0"/>
                        <a:t>“What type of constituent is underlined in the sentence below?    The nice unicorns from that planet are visiting us regularly. “</a:t>
                      </a:r>
                    </a:p>
                  </a:txBody>
                  <a:tcPr/>
                </a:tc>
                <a:extLst>
                  <a:ext uri="{0D108BD9-81ED-4DB2-BD59-A6C34878D82A}">
                    <a16:rowId xmlns:a16="http://schemas.microsoft.com/office/drawing/2014/main" val="250281199"/>
                  </a:ext>
                </a:extLst>
              </a:tr>
              <a:tr h="370840">
                <a:tc>
                  <a:txBody>
                    <a:bodyPr/>
                    <a:lstStyle/>
                    <a:p>
                      <a:r>
                        <a:rPr lang="en-US" dirty="0"/>
                        <a:t>Job Search Help</a:t>
                      </a:r>
                    </a:p>
                  </a:txBody>
                  <a:tcPr/>
                </a:tc>
                <a:tc>
                  <a:txBody>
                    <a:bodyPr/>
                    <a:lstStyle/>
                    <a:p>
                      <a:r>
                        <a:rPr lang="en-US" dirty="0"/>
                        <a:t>“Hello. can you help me reword my experiences and job descriptions to tailor it to the position in which </a:t>
                      </a:r>
                      <a:r>
                        <a:rPr lang="en-US" dirty="0" err="1"/>
                        <a:t>i</a:t>
                      </a:r>
                      <a:r>
                        <a:rPr lang="en-US" dirty="0"/>
                        <a:t> am seeking employment?    </a:t>
                      </a:r>
                      <a:r>
                        <a:rPr lang="en-US" dirty="0" err="1"/>
                        <a:t>i</a:t>
                      </a:r>
                      <a:r>
                        <a:rPr lang="en-US" dirty="0"/>
                        <a:t> will send you my resume with no personal info. “</a:t>
                      </a:r>
                    </a:p>
                  </a:txBody>
                  <a:tcPr/>
                </a:tc>
                <a:extLst>
                  <a:ext uri="{0D108BD9-81ED-4DB2-BD59-A6C34878D82A}">
                    <a16:rowId xmlns:a16="http://schemas.microsoft.com/office/drawing/2014/main" val="4139016244"/>
                  </a:ext>
                </a:extLst>
              </a:tr>
              <a:tr h="370840">
                <a:tc>
                  <a:txBody>
                    <a:bodyPr/>
                    <a:lstStyle/>
                    <a:p>
                      <a:r>
                        <a:rPr lang="en-US" dirty="0"/>
                        <a:t>GED/HiSET/TASC Prep</a:t>
                      </a:r>
                    </a:p>
                  </a:txBody>
                  <a:tcPr/>
                </a:tc>
                <a:tc>
                  <a:txBody>
                    <a:bodyPr/>
                    <a:lstStyle/>
                    <a:p>
                      <a:r>
                        <a:rPr lang="en-US" dirty="0"/>
                        <a:t>“Trying to earn my GED, I need help with the Bill Of Rights.  I need help on remembering 10 armaments.”</a:t>
                      </a:r>
                    </a:p>
                  </a:txBody>
                  <a:tcPr/>
                </a:tc>
                <a:extLst>
                  <a:ext uri="{0D108BD9-81ED-4DB2-BD59-A6C34878D82A}">
                    <a16:rowId xmlns:a16="http://schemas.microsoft.com/office/drawing/2014/main" val="3809183268"/>
                  </a:ext>
                </a:extLst>
              </a:tr>
              <a:tr h="370840">
                <a:tc>
                  <a:txBody>
                    <a:bodyPr/>
                    <a:lstStyle/>
                    <a:p>
                      <a:r>
                        <a:rPr lang="en-US" dirty="0" err="1"/>
                        <a:t>Matematicas</a:t>
                      </a:r>
                      <a:r>
                        <a:rPr lang="en-US" dirty="0"/>
                        <a:t> </a:t>
                      </a:r>
                      <a:r>
                        <a:rPr lang="en-US" dirty="0" err="1"/>
                        <a:t>Primeria</a:t>
                      </a:r>
                      <a:endParaRPr lang="en-US" dirty="0"/>
                    </a:p>
                  </a:txBody>
                  <a:tcPr/>
                </a:tc>
                <a:tc>
                  <a:txBody>
                    <a:bodyPr/>
                    <a:lstStyle/>
                    <a:p>
                      <a:r>
                        <a:rPr lang="en-US" dirty="0"/>
                        <a:t>“</a:t>
                      </a:r>
                      <a:r>
                        <a:rPr lang="es-ES" dirty="0" err="1"/>
                        <a:t>Nesecito</a:t>
                      </a:r>
                      <a:r>
                        <a:rPr lang="es-ES" dirty="0"/>
                        <a:t> ayuda con </a:t>
                      </a:r>
                      <a:r>
                        <a:rPr lang="es-ES" dirty="0" err="1"/>
                        <a:t>matematicas</a:t>
                      </a:r>
                      <a:r>
                        <a:rPr lang="es-ES" dirty="0"/>
                        <a:t> </a:t>
                      </a:r>
                      <a:r>
                        <a:rPr lang="es-ES" dirty="0" err="1"/>
                        <a:t>leccion</a:t>
                      </a:r>
                      <a:r>
                        <a:rPr lang="es-ES" dirty="0"/>
                        <a:t> 1.9 y 1.10”</a:t>
                      </a:r>
                      <a:endParaRPr lang="en-US" dirty="0"/>
                    </a:p>
                  </a:txBody>
                  <a:tcPr/>
                </a:tc>
                <a:extLst>
                  <a:ext uri="{0D108BD9-81ED-4DB2-BD59-A6C34878D82A}">
                    <a16:rowId xmlns:a16="http://schemas.microsoft.com/office/drawing/2014/main" val="1808570854"/>
                  </a:ext>
                </a:extLst>
              </a:tr>
            </a:tbl>
          </a:graphicData>
        </a:graphic>
      </p:graphicFrame>
      <p:sp>
        <p:nvSpPr>
          <p:cNvPr id="4" name="Footer Placeholder 3">
            <a:extLst>
              <a:ext uri="{FF2B5EF4-FFF2-40B4-BE49-F238E27FC236}">
                <a16:creationId xmlns:a16="http://schemas.microsoft.com/office/drawing/2014/main" id="{41D93FBD-B93E-4633-A5E7-462DEADFCF2F}"/>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97E6242B-58F3-4D80-9D99-0B1221F667ED}"/>
              </a:ext>
            </a:extLst>
          </p:cNvPr>
          <p:cNvSpPr>
            <a:spLocks noGrp="1"/>
          </p:cNvSpPr>
          <p:nvPr>
            <p:ph type="sldNum" sz="quarter" idx="12"/>
          </p:nvPr>
        </p:nvSpPr>
        <p:spPr/>
        <p:txBody>
          <a:bodyPr/>
          <a:lstStyle/>
          <a:p>
            <a:fld id="{71766878-3199-4EAB-94E7-2D6D11070E14}" type="slidenum">
              <a:rPr lang="en-US" smtClean="0"/>
              <a:t>13</a:t>
            </a:fld>
            <a:endParaRPr lang="en-US" dirty="0"/>
          </a:p>
        </p:txBody>
      </p:sp>
    </p:spTree>
    <p:extLst>
      <p:ext uri="{BB962C8B-B14F-4D97-AF65-F5344CB8AC3E}">
        <p14:creationId xmlns:p14="http://schemas.microsoft.com/office/powerpoint/2010/main" val="307825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3600" u="sng" spc="800" dirty="0">
                <a:solidFill>
                  <a:srgbClr val="2A1A00"/>
                </a:solidFill>
              </a:rPr>
              <a:t>Added in 2017</a:t>
            </a:r>
            <a:br>
              <a:rPr lang="en-US" sz="3600" u="sng" spc="800" dirty="0">
                <a:solidFill>
                  <a:srgbClr val="2A1A00"/>
                </a:solidFill>
              </a:rPr>
            </a:br>
            <a:br>
              <a:rPr lang="en-US" sz="3600" u="sng" spc="800" dirty="0">
                <a:solidFill>
                  <a:srgbClr val="2A1A00"/>
                </a:solidFill>
              </a:rPr>
            </a:br>
            <a:r>
              <a:rPr lang="en-US" sz="3600" cap="none" spc="800" dirty="0">
                <a:solidFill>
                  <a:srgbClr val="2A1A00"/>
                </a:solidFill>
              </a:rPr>
              <a:t>New Online Classroom Tools</a:t>
            </a:r>
            <a:br>
              <a:rPr lang="en-US" sz="3600" spc="800" dirty="0">
                <a:solidFill>
                  <a:srgbClr val="2A1A00"/>
                </a:solidFill>
              </a:rPr>
            </a:br>
            <a:endParaRPr lang="en-US" sz="3600" spc="800" dirty="0">
              <a:solidFill>
                <a:srgbClr val="2A1A00"/>
              </a:solidFill>
            </a:endParaRPr>
          </a:p>
        </p:txBody>
      </p:sp>
      <p:sp>
        <p:nvSpPr>
          <p:cNvPr id="7" name="TextBox 6">
            <a:extLst>
              <a:ext uri="{FF2B5EF4-FFF2-40B4-BE49-F238E27FC236}">
                <a16:creationId xmlns:a16="http://schemas.microsoft.com/office/drawing/2014/main" id="{D1E99229-DD0E-405E-98AA-C96B5ECD6560}"/>
              </a:ext>
            </a:extLst>
          </p:cNvPr>
          <p:cNvSpPr txBox="1"/>
          <p:nvPr/>
        </p:nvSpPr>
        <p:spPr>
          <a:xfrm>
            <a:off x="4882896" y="0"/>
            <a:ext cx="7013448" cy="461665"/>
          </a:xfrm>
          <a:prstGeom prst="rect">
            <a:avLst/>
          </a:prstGeom>
          <a:noFill/>
        </p:spPr>
        <p:txBody>
          <a:bodyPr wrap="square" rtlCol="0">
            <a:spAutoFit/>
          </a:bodyPr>
          <a:lstStyle/>
          <a:p>
            <a:r>
              <a:rPr lang="en-US" sz="2400" b="1" dirty="0">
                <a:solidFill>
                  <a:schemeClr val="accent3"/>
                </a:solidFill>
              </a:rPr>
              <a:t>www.tutor.com/Classroom/HTML5/?Practice=1</a:t>
            </a:r>
          </a:p>
        </p:txBody>
      </p:sp>
      <p:pic>
        <p:nvPicPr>
          <p:cNvPr id="9" name="Picture 8">
            <a:extLst>
              <a:ext uri="{FF2B5EF4-FFF2-40B4-BE49-F238E27FC236}">
                <a16:creationId xmlns:a16="http://schemas.microsoft.com/office/drawing/2014/main" id="{14112E67-C37F-441D-AD0F-FCDBE28B440F}"/>
              </a:ext>
            </a:extLst>
          </p:cNvPr>
          <p:cNvPicPr/>
          <p:nvPr/>
        </p:nvPicPr>
        <p:blipFill rotWithShape="1">
          <a:blip r:embed="rId2" cstate="print">
            <a:extLst>
              <a:ext uri="{28A0092B-C50C-407E-A947-70E740481C1C}">
                <a14:useLocalDpi xmlns:a14="http://schemas.microsoft.com/office/drawing/2010/main" val="0"/>
              </a:ext>
            </a:extLst>
          </a:blip>
          <a:srcRect r="2479"/>
          <a:stretch/>
        </p:blipFill>
        <p:spPr>
          <a:xfrm>
            <a:off x="4978588" y="630124"/>
            <a:ext cx="3099985" cy="1856341"/>
          </a:xfrm>
          <a:prstGeom prst="rect">
            <a:avLst/>
          </a:prstGeom>
          <a:ln>
            <a:solidFill>
              <a:schemeClr val="bg1">
                <a:lumMod val="85000"/>
              </a:schemeClr>
            </a:solidFill>
          </a:ln>
        </p:spPr>
      </p:pic>
      <p:grpSp>
        <p:nvGrpSpPr>
          <p:cNvPr id="10" name="Group 9">
            <a:extLst>
              <a:ext uri="{FF2B5EF4-FFF2-40B4-BE49-F238E27FC236}">
                <a16:creationId xmlns:a16="http://schemas.microsoft.com/office/drawing/2014/main" id="{621E9842-32B5-4B3A-BAC6-90312352A6E3}"/>
              </a:ext>
            </a:extLst>
          </p:cNvPr>
          <p:cNvGrpSpPr>
            <a:grpSpLocks/>
          </p:cNvGrpSpPr>
          <p:nvPr/>
        </p:nvGrpSpPr>
        <p:grpSpPr>
          <a:xfrm>
            <a:off x="4978588" y="2762439"/>
            <a:ext cx="3099985" cy="1663257"/>
            <a:chOff x="0" y="0"/>
            <a:chExt cx="9159997" cy="4563291"/>
          </a:xfrm>
        </p:grpSpPr>
        <p:pic>
          <p:nvPicPr>
            <p:cNvPr id="12" name="Picture 11">
              <a:extLst>
                <a:ext uri="{FF2B5EF4-FFF2-40B4-BE49-F238E27FC236}">
                  <a16:creationId xmlns:a16="http://schemas.microsoft.com/office/drawing/2014/main" id="{287992C7-8D98-4440-9ECE-226EC28BC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9997" cy="4563291"/>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6F2E5D6E-A2FA-40F4-9B9E-633DD9BCE8FC}"/>
                </a:ext>
              </a:extLst>
            </p:cNvPr>
            <p:cNvPicPr>
              <a:picLocks noChangeAspect="1"/>
            </p:cNvPicPr>
            <p:nvPr/>
          </p:nvPicPr>
          <p:blipFill>
            <a:blip r:embed="rId4"/>
            <a:stretch>
              <a:fillRect/>
            </a:stretch>
          </p:blipFill>
          <p:spPr>
            <a:xfrm>
              <a:off x="0" y="466665"/>
              <a:ext cx="7307645" cy="3516375"/>
            </a:xfrm>
            <a:prstGeom prst="rect">
              <a:avLst/>
            </a:prstGeom>
            <a:ln>
              <a:solidFill>
                <a:schemeClr val="bg1">
                  <a:lumMod val="85000"/>
                </a:schemeClr>
              </a:solidFill>
            </a:ln>
          </p:spPr>
        </p:pic>
      </p:grpSp>
      <p:pic>
        <p:nvPicPr>
          <p:cNvPr id="16" name="Content Placeholder 12">
            <a:extLst>
              <a:ext uri="{FF2B5EF4-FFF2-40B4-BE49-F238E27FC236}">
                <a16:creationId xmlns:a16="http://schemas.microsoft.com/office/drawing/2014/main" id="{E4596194-8487-49C4-9FE1-0F9CB9BAE0C1}"/>
              </a:ext>
            </a:extLst>
          </p:cNvPr>
          <p:cNvPicPr>
            <a:picLocks noGrp="1"/>
          </p:cNvPicPr>
          <p:nvPr>
            <p:ph idx="1"/>
          </p:nvPr>
        </p:nvPicPr>
        <p:blipFill>
          <a:blip r:embed="rId5" cstate="print">
            <a:extLst>
              <a:ext uri="{28A0092B-C50C-407E-A947-70E740481C1C}">
                <a14:useLocalDpi xmlns:a14="http://schemas.microsoft.com/office/drawing/2010/main" val="0"/>
              </a:ext>
            </a:extLst>
          </a:blip>
          <a:stretch>
            <a:fillRect/>
          </a:stretch>
        </p:blipFill>
        <p:spPr>
          <a:xfrm>
            <a:off x="4978588" y="4701670"/>
            <a:ext cx="3099985" cy="1856341"/>
          </a:xfrm>
          <a:prstGeom prst="rect">
            <a:avLst/>
          </a:prstGeom>
        </p:spPr>
      </p:pic>
      <p:pic>
        <p:nvPicPr>
          <p:cNvPr id="18" name="Picture 17">
            <a:extLst>
              <a:ext uri="{FF2B5EF4-FFF2-40B4-BE49-F238E27FC236}">
                <a16:creationId xmlns:a16="http://schemas.microsoft.com/office/drawing/2014/main" id="{B5D25CA6-407B-4931-A51A-071D30BC573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585295" y="630123"/>
            <a:ext cx="3227872" cy="1856341"/>
          </a:xfrm>
          <a:prstGeom prst="rect">
            <a:avLst/>
          </a:prstGeom>
        </p:spPr>
      </p:pic>
      <p:pic>
        <p:nvPicPr>
          <p:cNvPr id="19" name="Picture 18">
            <a:extLst>
              <a:ext uri="{FF2B5EF4-FFF2-40B4-BE49-F238E27FC236}">
                <a16:creationId xmlns:a16="http://schemas.microsoft.com/office/drawing/2014/main" id="{5BECC40E-4037-4769-B589-34160452E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95" y="2762438"/>
            <a:ext cx="3227872" cy="1616855"/>
          </a:xfrm>
          <a:prstGeom prst="rect">
            <a:avLst/>
          </a:prstGeom>
        </p:spPr>
      </p:pic>
      <p:pic>
        <p:nvPicPr>
          <p:cNvPr id="20" name="Picture 19">
            <a:extLst>
              <a:ext uri="{FF2B5EF4-FFF2-40B4-BE49-F238E27FC236}">
                <a16:creationId xmlns:a16="http://schemas.microsoft.com/office/drawing/2014/main" id="{A58AFFC9-32DD-45EE-B6FF-9D4012FD6482}"/>
              </a:ext>
            </a:extLst>
          </p:cNvPr>
          <p:cNvPicPr>
            <a:picLocks noChangeAspect="1"/>
          </p:cNvPicPr>
          <p:nvPr/>
        </p:nvPicPr>
        <p:blipFill rotWithShape="1">
          <a:blip r:embed="rId8">
            <a:extLst>
              <a:ext uri="{28A0092B-C50C-407E-A947-70E740481C1C}">
                <a14:useLocalDpi xmlns:a14="http://schemas.microsoft.com/office/drawing/2010/main" val="0"/>
              </a:ext>
            </a:extLst>
          </a:blip>
          <a:srcRect l="7091" r="5264"/>
          <a:stretch/>
        </p:blipFill>
        <p:spPr>
          <a:xfrm>
            <a:off x="8585295" y="4701670"/>
            <a:ext cx="3227872" cy="1856341"/>
          </a:xfrm>
          <a:prstGeom prst="rect">
            <a:avLst/>
          </a:prstGeom>
        </p:spPr>
      </p:pic>
      <p:sp>
        <p:nvSpPr>
          <p:cNvPr id="4" name="TextBox 3">
            <a:extLst>
              <a:ext uri="{FF2B5EF4-FFF2-40B4-BE49-F238E27FC236}">
                <a16:creationId xmlns:a16="http://schemas.microsoft.com/office/drawing/2014/main" id="{E84BA6A1-0112-44F0-A9EF-E3629157D230}"/>
              </a:ext>
            </a:extLst>
          </p:cNvPr>
          <p:cNvSpPr txBox="1"/>
          <p:nvPr/>
        </p:nvSpPr>
        <p:spPr>
          <a:xfrm>
            <a:off x="4881287" y="2431386"/>
            <a:ext cx="3099985" cy="369332"/>
          </a:xfrm>
          <a:prstGeom prst="rect">
            <a:avLst/>
          </a:prstGeom>
          <a:noFill/>
        </p:spPr>
        <p:txBody>
          <a:bodyPr wrap="square" rtlCol="0">
            <a:spAutoFit/>
          </a:bodyPr>
          <a:lstStyle/>
          <a:p>
            <a:r>
              <a:rPr lang="en-US" dirty="0"/>
              <a:t>Chat &amp; Interactive Whiteboard</a:t>
            </a:r>
          </a:p>
        </p:txBody>
      </p:sp>
      <p:sp>
        <p:nvSpPr>
          <p:cNvPr id="21" name="TextBox 20">
            <a:extLst>
              <a:ext uri="{FF2B5EF4-FFF2-40B4-BE49-F238E27FC236}">
                <a16:creationId xmlns:a16="http://schemas.microsoft.com/office/drawing/2014/main" id="{3B9F285E-1454-4503-8620-BCCE9E4FBA6D}"/>
              </a:ext>
            </a:extLst>
          </p:cNvPr>
          <p:cNvSpPr txBox="1"/>
          <p:nvPr/>
        </p:nvSpPr>
        <p:spPr>
          <a:xfrm>
            <a:off x="8477692" y="2416584"/>
            <a:ext cx="3099985" cy="369332"/>
          </a:xfrm>
          <a:prstGeom prst="rect">
            <a:avLst/>
          </a:prstGeom>
          <a:noFill/>
        </p:spPr>
        <p:txBody>
          <a:bodyPr wrap="square" rtlCol="0">
            <a:spAutoFit/>
          </a:bodyPr>
          <a:lstStyle/>
          <a:p>
            <a:r>
              <a:rPr lang="en-US" dirty="0"/>
              <a:t>Shared Application Viewing</a:t>
            </a:r>
          </a:p>
        </p:txBody>
      </p:sp>
      <p:sp>
        <p:nvSpPr>
          <p:cNvPr id="22" name="TextBox 21">
            <a:extLst>
              <a:ext uri="{FF2B5EF4-FFF2-40B4-BE49-F238E27FC236}">
                <a16:creationId xmlns:a16="http://schemas.microsoft.com/office/drawing/2014/main" id="{FCF39356-EC0C-4874-9792-524F728AAF50}"/>
              </a:ext>
            </a:extLst>
          </p:cNvPr>
          <p:cNvSpPr txBox="1"/>
          <p:nvPr/>
        </p:nvSpPr>
        <p:spPr>
          <a:xfrm>
            <a:off x="4881288" y="4395507"/>
            <a:ext cx="3099985" cy="369332"/>
          </a:xfrm>
          <a:prstGeom prst="rect">
            <a:avLst/>
          </a:prstGeom>
          <a:noFill/>
        </p:spPr>
        <p:txBody>
          <a:bodyPr wrap="square" rtlCol="0">
            <a:spAutoFit/>
          </a:bodyPr>
          <a:lstStyle/>
          <a:p>
            <a:r>
              <a:rPr lang="en-US" dirty="0"/>
              <a:t>Shared Website Viewing</a:t>
            </a:r>
          </a:p>
        </p:txBody>
      </p:sp>
      <p:sp>
        <p:nvSpPr>
          <p:cNvPr id="23" name="TextBox 22">
            <a:extLst>
              <a:ext uri="{FF2B5EF4-FFF2-40B4-BE49-F238E27FC236}">
                <a16:creationId xmlns:a16="http://schemas.microsoft.com/office/drawing/2014/main" id="{CD171360-697F-4D1F-B12C-8F35CA2C4546}"/>
              </a:ext>
            </a:extLst>
          </p:cNvPr>
          <p:cNvSpPr txBox="1"/>
          <p:nvPr/>
        </p:nvSpPr>
        <p:spPr>
          <a:xfrm>
            <a:off x="8487995" y="4344622"/>
            <a:ext cx="3099985" cy="369332"/>
          </a:xfrm>
          <a:prstGeom prst="rect">
            <a:avLst/>
          </a:prstGeom>
          <a:noFill/>
        </p:spPr>
        <p:txBody>
          <a:bodyPr wrap="square" rtlCol="0">
            <a:spAutoFit/>
          </a:bodyPr>
          <a:lstStyle/>
          <a:p>
            <a:r>
              <a:rPr lang="en-US" b="1" dirty="0">
                <a:solidFill>
                  <a:schemeClr val="accent3"/>
                </a:solidFill>
              </a:rPr>
              <a:t>NEW</a:t>
            </a:r>
            <a:r>
              <a:rPr lang="en-US" dirty="0"/>
              <a:t> – Two Way Text Editor</a:t>
            </a:r>
          </a:p>
        </p:txBody>
      </p:sp>
      <p:sp>
        <p:nvSpPr>
          <p:cNvPr id="24" name="TextBox 23">
            <a:extLst>
              <a:ext uri="{FF2B5EF4-FFF2-40B4-BE49-F238E27FC236}">
                <a16:creationId xmlns:a16="http://schemas.microsoft.com/office/drawing/2014/main" id="{218BBEE1-85B5-4320-8790-F794CAB99550}"/>
              </a:ext>
            </a:extLst>
          </p:cNvPr>
          <p:cNvSpPr txBox="1"/>
          <p:nvPr/>
        </p:nvSpPr>
        <p:spPr>
          <a:xfrm>
            <a:off x="4890431" y="6527143"/>
            <a:ext cx="3099985" cy="369332"/>
          </a:xfrm>
          <a:prstGeom prst="rect">
            <a:avLst/>
          </a:prstGeom>
          <a:noFill/>
        </p:spPr>
        <p:txBody>
          <a:bodyPr wrap="square" rtlCol="0">
            <a:spAutoFit/>
          </a:bodyPr>
          <a:lstStyle/>
          <a:p>
            <a:r>
              <a:rPr lang="en-US" b="1" dirty="0">
                <a:solidFill>
                  <a:schemeClr val="accent3"/>
                </a:solidFill>
              </a:rPr>
              <a:t>NEW</a:t>
            </a:r>
            <a:r>
              <a:rPr lang="en-US" dirty="0"/>
              <a:t> – Graphing Calculator</a:t>
            </a:r>
          </a:p>
        </p:txBody>
      </p:sp>
      <p:sp>
        <p:nvSpPr>
          <p:cNvPr id="25" name="TextBox 24">
            <a:extLst>
              <a:ext uri="{FF2B5EF4-FFF2-40B4-BE49-F238E27FC236}">
                <a16:creationId xmlns:a16="http://schemas.microsoft.com/office/drawing/2014/main" id="{E84B5B00-3B30-4DD5-8FE8-1C5DFF2C5164}"/>
              </a:ext>
            </a:extLst>
          </p:cNvPr>
          <p:cNvSpPr txBox="1"/>
          <p:nvPr/>
        </p:nvSpPr>
        <p:spPr>
          <a:xfrm>
            <a:off x="8497138" y="6516424"/>
            <a:ext cx="3099985" cy="369332"/>
          </a:xfrm>
          <a:prstGeom prst="rect">
            <a:avLst/>
          </a:prstGeom>
          <a:noFill/>
        </p:spPr>
        <p:txBody>
          <a:bodyPr wrap="square" rtlCol="0">
            <a:spAutoFit/>
          </a:bodyPr>
          <a:lstStyle/>
          <a:p>
            <a:r>
              <a:rPr lang="en-US" b="1" dirty="0">
                <a:solidFill>
                  <a:schemeClr val="accent3"/>
                </a:solidFill>
              </a:rPr>
              <a:t>NEW</a:t>
            </a:r>
            <a:r>
              <a:rPr lang="en-US" b="1" dirty="0">
                <a:solidFill>
                  <a:schemeClr val="accent5">
                    <a:lumMod val="75000"/>
                  </a:schemeClr>
                </a:solidFill>
              </a:rPr>
              <a:t> </a:t>
            </a:r>
            <a:r>
              <a:rPr lang="en-US" dirty="0"/>
              <a:t>– Voice/Audio Option</a:t>
            </a:r>
          </a:p>
        </p:txBody>
      </p:sp>
      <p:grpSp>
        <p:nvGrpSpPr>
          <p:cNvPr id="27" name="Group 26">
            <a:extLst>
              <a:ext uri="{FF2B5EF4-FFF2-40B4-BE49-F238E27FC236}">
                <a16:creationId xmlns:a16="http://schemas.microsoft.com/office/drawing/2014/main" id="{A0031EC4-2E13-48BD-ADB3-26450F639436}"/>
              </a:ext>
            </a:extLst>
          </p:cNvPr>
          <p:cNvGrpSpPr/>
          <p:nvPr/>
        </p:nvGrpSpPr>
        <p:grpSpPr>
          <a:xfrm>
            <a:off x="237423" y="1530861"/>
            <a:ext cx="11575744" cy="3913632"/>
            <a:chOff x="237423" y="1351806"/>
            <a:chExt cx="11633343" cy="3924282"/>
          </a:xfrm>
        </p:grpSpPr>
        <p:pic>
          <p:nvPicPr>
            <p:cNvPr id="5" name="Picture 4">
              <a:extLst>
                <a:ext uri="{FF2B5EF4-FFF2-40B4-BE49-F238E27FC236}">
                  <a16:creationId xmlns:a16="http://schemas.microsoft.com/office/drawing/2014/main" id="{9FCC3759-10F3-414E-8DDF-05A44673CD71}"/>
                </a:ext>
              </a:extLst>
            </p:cNvPr>
            <p:cNvPicPr>
              <a:picLocks noChangeAspect="1"/>
            </p:cNvPicPr>
            <p:nvPr/>
          </p:nvPicPr>
          <p:blipFill>
            <a:blip r:embed="rId9"/>
            <a:stretch>
              <a:fillRect/>
            </a:stretch>
          </p:blipFill>
          <p:spPr>
            <a:xfrm>
              <a:off x="237423" y="1351806"/>
              <a:ext cx="11633343" cy="3924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Up 7">
              <a:extLst>
                <a:ext uri="{FF2B5EF4-FFF2-40B4-BE49-F238E27FC236}">
                  <a16:creationId xmlns:a16="http://schemas.microsoft.com/office/drawing/2014/main" id="{A3F6B82E-E513-452A-8328-57580CD54AA4}"/>
                </a:ext>
              </a:extLst>
            </p:cNvPr>
            <p:cNvSpPr/>
            <p:nvPr/>
          </p:nvSpPr>
          <p:spPr>
            <a:xfrm>
              <a:off x="3782650" y="2012630"/>
              <a:ext cx="676656" cy="14996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C50553D-F7E4-4621-8FD8-792B9BD1F1F5}"/>
                </a:ext>
              </a:extLst>
            </p:cNvPr>
            <p:cNvSpPr txBox="1"/>
            <p:nvPr/>
          </p:nvSpPr>
          <p:spPr>
            <a:xfrm>
              <a:off x="4449926" y="2518714"/>
              <a:ext cx="1557682" cy="923330"/>
            </a:xfrm>
            <a:prstGeom prst="rect">
              <a:avLst/>
            </a:prstGeom>
            <a:noFill/>
          </p:spPr>
          <p:txBody>
            <a:bodyPr wrap="square" rtlCol="0">
              <a:spAutoFit/>
            </a:bodyPr>
            <a:lstStyle/>
            <a:p>
              <a:r>
                <a:rPr lang="en-US" dirty="0"/>
                <a:t>Add new tools from the top tool bar </a:t>
              </a:r>
            </a:p>
          </p:txBody>
        </p:sp>
      </p:grpSp>
    </p:spTree>
    <p:extLst>
      <p:ext uri="{BB962C8B-B14F-4D97-AF65-F5344CB8AC3E}">
        <p14:creationId xmlns:p14="http://schemas.microsoft.com/office/powerpoint/2010/main" val="41245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tar: 12 Points 5">
            <a:extLst>
              <a:ext uri="{FF2B5EF4-FFF2-40B4-BE49-F238E27FC236}">
                <a16:creationId xmlns:a16="http://schemas.microsoft.com/office/drawing/2014/main" id="{B902DE51-1AC9-4217-B529-3B34117E80B0}"/>
              </a:ext>
            </a:extLst>
          </p:cNvPr>
          <p:cNvSpPr/>
          <p:nvPr/>
        </p:nvSpPr>
        <p:spPr>
          <a:xfrm rot="19557067">
            <a:off x="-128403" y="42257"/>
            <a:ext cx="2330848" cy="1740411"/>
          </a:xfrm>
          <a:prstGeom prst="star12">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rPr>
              <a:t>Premium Service Only</a:t>
            </a:r>
          </a:p>
        </p:txBody>
      </p:sp>
      <p:sp>
        <p:nvSpPr>
          <p:cNvPr id="3" name="Content Placeholder 2">
            <a:extLst>
              <a:ext uri="{FF2B5EF4-FFF2-40B4-BE49-F238E27FC236}">
                <a16:creationId xmlns:a16="http://schemas.microsoft.com/office/drawing/2014/main" id="{53F5324F-1F47-4815-99CC-81E6FB128706}"/>
              </a:ext>
            </a:extLst>
          </p:cNvPr>
          <p:cNvSpPr>
            <a:spLocks noGrp="1"/>
          </p:cNvSpPr>
          <p:nvPr>
            <p:ph idx="1"/>
          </p:nvPr>
        </p:nvSpPr>
        <p:spPr>
          <a:xfrm>
            <a:off x="1216179" y="2286001"/>
            <a:ext cx="3741561" cy="4289460"/>
          </a:xfrm>
        </p:spPr>
        <p:txBody>
          <a:bodyPr>
            <a:normAutofit/>
          </a:bodyPr>
          <a:lstStyle/>
          <a:p>
            <a:pPr marL="0" indent="0" algn="ctr">
              <a:buNone/>
            </a:pPr>
            <a:r>
              <a:rPr lang="en-US" b="1" u="sng" dirty="0">
                <a:solidFill>
                  <a:schemeClr val="accent3"/>
                </a:solidFill>
              </a:rPr>
              <a:t>Essay &amp; Résumé Drop-Off</a:t>
            </a:r>
          </a:p>
          <a:p>
            <a:pPr marL="0" indent="0" algn="ctr">
              <a:buNone/>
            </a:pPr>
            <a:r>
              <a:rPr lang="en-US" sz="1800" dirty="0">
                <a:solidFill>
                  <a:schemeClr val="tx1"/>
                </a:solidFill>
              </a:rPr>
              <a:t>K-12</a:t>
            </a:r>
            <a:r>
              <a:rPr lang="en-US" sz="1800" baseline="30000" dirty="0">
                <a:solidFill>
                  <a:schemeClr val="tx1"/>
                </a:solidFill>
              </a:rPr>
              <a:t>th</a:t>
            </a:r>
            <a:r>
              <a:rPr lang="en-US" sz="1800" dirty="0">
                <a:solidFill>
                  <a:schemeClr val="tx1"/>
                </a:solidFill>
              </a:rPr>
              <a:t> + intro-college</a:t>
            </a:r>
          </a:p>
          <a:p>
            <a:pPr marL="0" indent="0" algn="ctr">
              <a:buNone/>
            </a:pPr>
            <a:r>
              <a:rPr lang="en-US" sz="1800" dirty="0">
                <a:solidFill>
                  <a:schemeClr val="tx1"/>
                </a:solidFill>
              </a:rPr>
              <a:t>Adult Learners</a:t>
            </a:r>
          </a:p>
          <a:p>
            <a:pPr marL="0" indent="0" algn="ctr">
              <a:buNone/>
            </a:pPr>
            <a:r>
              <a:rPr lang="en-US" sz="1800" dirty="0">
                <a:solidFill>
                  <a:schemeClr val="tx1"/>
                </a:solidFill>
              </a:rPr>
              <a:t>Job Seekers</a:t>
            </a:r>
          </a:p>
          <a:p>
            <a:pPr marL="0" indent="0" algn="ctr">
              <a:buNone/>
            </a:pPr>
            <a:endParaRPr lang="en-US" sz="1800" dirty="0">
              <a:solidFill>
                <a:schemeClr val="tx1"/>
              </a:solidFill>
            </a:endParaRPr>
          </a:p>
          <a:p>
            <a:pPr marL="0" indent="0" algn="ctr">
              <a:buNone/>
            </a:pPr>
            <a:r>
              <a:rPr lang="en-US" sz="1800" dirty="0">
                <a:solidFill>
                  <a:schemeClr val="tx1"/>
                </a:solidFill>
              </a:rPr>
              <a:t>Open 24/7</a:t>
            </a:r>
          </a:p>
          <a:p>
            <a:pPr marL="0" indent="0" algn="ctr">
              <a:buNone/>
            </a:pPr>
            <a:r>
              <a:rPr lang="en-US" sz="1800" dirty="0">
                <a:solidFill>
                  <a:schemeClr val="tx1"/>
                </a:solidFill>
              </a:rPr>
              <a:t>Turn-Around: </a:t>
            </a:r>
            <a:r>
              <a:rPr lang="en-US" sz="1800" dirty="0">
                <a:solidFill>
                  <a:schemeClr val="tx1"/>
                </a:solidFill>
                <a:latin typeface="Calibri" panose="020F0502020204030204" pitchFamily="34" charset="0"/>
              </a:rPr>
              <a:t>≈</a:t>
            </a:r>
            <a:r>
              <a:rPr lang="en-US" sz="1800" dirty="0">
                <a:solidFill>
                  <a:schemeClr val="tx1"/>
                </a:solidFill>
              </a:rPr>
              <a:t>5-6 Hours</a:t>
            </a:r>
          </a:p>
          <a:p>
            <a:pPr marL="0" indent="0" algn="ctr">
              <a:buNone/>
            </a:pPr>
            <a:r>
              <a:rPr lang="en-US" sz="1800" dirty="0">
                <a:solidFill>
                  <a:schemeClr val="tx1"/>
                </a:solidFill>
              </a:rPr>
              <a:t>5,000 Character Maximum</a:t>
            </a:r>
          </a:p>
          <a:p>
            <a:pPr marL="0" indent="0" algn="ctr">
              <a:buNone/>
            </a:pPr>
            <a:r>
              <a:rPr lang="en-US" sz="1800" dirty="0">
                <a:solidFill>
                  <a:schemeClr val="tx1"/>
                </a:solidFill>
              </a:rPr>
              <a:t>Guidance, Not Editing</a:t>
            </a:r>
          </a:p>
          <a:p>
            <a:pPr marL="0" indent="0" algn="ctr">
              <a:buNone/>
            </a:pPr>
            <a:r>
              <a:rPr lang="en-US" sz="1800" dirty="0">
                <a:solidFill>
                  <a:schemeClr val="tx1"/>
                </a:solidFill>
              </a:rPr>
              <a:t>(exceptions for résumés)</a:t>
            </a:r>
          </a:p>
          <a:p>
            <a:pPr marL="0" indent="0" algn="ctr">
              <a:buNone/>
            </a:pPr>
            <a:endParaRPr lang="en-US" sz="1800" dirty="0">
              <a:solidFill>
                <a:schemeClr val="tx1"/>
              </a:solidFill>
            </a:endParaRPr>
          </a:p>
        </p:txBody>
      </p:sp>
      <p:sp>
        <p:nvSpPr>
          <p:cNvPr id="4" name="Footer Placeholder 3">
            <a:extLst>
              <a:ext uri="{FF2B5EF4-FFF2-40B4-BE49-F238E27FC236}">
                <a16:creationId xmlns:a16="http://schemas.microsoft.com/office/drawing/2014/main" id="{ABE49A5F-8DAB-4F51-AAC7-39D819EA425C}"/>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A6350771-20EE-48DB-91F9-25A31223799F}"/>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15</a:t>
            </a:fld>
            <a:endParaRPr lang="en-US"/>
          </a:p>
        </p:txBody>
      </p:sp>
      <p:cxnSp>
        <p:nvCxnSpPr>
          <p:cNvPr id="13" name="Straight Connector 12">
            <a:extLst>
              <a:ext uri="{FF2B5EF4-FFF2-40B4-BE49-F238E27FC236}">
                <a16:creationId xmlns:a16="http://schemas.microsoft.com/office/drawing/2014/main" id="{0A166A2F-713E-4757-8458-8436B6C15192}"/>
              </a:ext>
            </a:extLst>
          </p:cNvPr>
          <p:cNvCxnSpPr/>
          <p:nvPr/>
        </p:nvCxnSpPr>
        <p:spPr>
          <a:xfrm>
            <a:off x="1376737" y="3945276"/>
            <a:ext cx="340074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5B965FA-18D7-4714-A737-76DF60292FE0}"/>
              </a:ext>
            </a:extLst>
          </p:cNvPr>
          <p:cNvSpPr>
            <a:spLocks noGrp="1"/>
          </p:cNvSpPr>
          <p:nvPr>
            <p:ph type="title"/>
          </p:nvPr>
        </p:nvSpPr>
        <p:spPr>
          <a:xfrm>
            <a:off x="1251679" y="645107"/>
            <a:ext cx="3384329" cy="1640894"/>
          </a:xfrm>
        </p:spPr>
        <p:txBody>
          <a:bodyPr anchor="t">
            <a:normAutofit/>
          </a:bodyPr>
          <a:lstStyle/>
          <a:p>
            <a:pPr algn="ctr"/>
            <a:r>
              <a:rPr lang="en-US" sz="4000" u="sng" dirty="0"/>
              <a:t>Patron experience</a:t>
            </a:r>
          </a:p>
        </p:txBody>
      </p:sp>
      <p:pic>
        <p:nvPicPr>
          <p:cNvPr id="8" name="Picture 7">
            <a:extLst>
              <a:ext uri="{FF2B5EF4-FFF2-40B4-BE49-F238E27FC236}">
                <a16:creationId xmlns:a16="http://schemas.microsoft.com/office/drawing/2014/main" id="{141F6759-B7FF-4B9A-9C84-30CE36DF27FB}"/>
              </a:ext>
            </a:extLst>
          </p:cNvPr>
          <p:cNvPicPr>
            <a:picLocks noChangeAspect="1"/>
          </p:cNvPicPr>
          <p:nvPr/>
        </p:nvPicPr>
        <p:blipFill>
          <a:blip r:embed="rId2"/>
          <a:stretch>
            <a:fillRect/>
          </a:stretch>
        </p:blipFill>
        <p:spPr>
          <a:xfrm>
            <a:off x="4938041" y="996696"/>
            <a:ext cx="6892240" cy="537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094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2344623485"/>
              </p:ext>
            </p:extLst>
          </p:nvPr>
        </p:nvGraphicFramePr>
        <p:xfrm>
          <a:off x="1250950" y="1384224"/>
          <a:ext cx="10179050" cy="5039360"/>
        </p:xfrm>
        <a:graphic>
          <a:graphicData uri="http://schemas.openxmlformats.org/drawingml/2006/table">
            <a:tbl>
              <a:tblPr firstRow="1" bandRow="1">
                <a:tableStyleId>{5C22544A-7EE6-4342-B048-85BDC9FD1C3A}</a:tableStyleId>
              </a:tblPr>
              <a:tblGrid>
                <a:gridCol w="2196338">
                  <a:extLst>
                    <a:ext uri="{9D8B030D-6E8A-4147-A177-3AD203B41FA5}">
                      <a16:colId xmlns:a16="http://schemas.microsoft.com/office/drawing/2014/main" val="3614898693"/>
                    </a:ext>
                  </a:extLst>
                </a:gridCol>
                <a:gridCol w="7982712">
                  <a:extLst>
                    <a:ext uri="{9D8B030D-6E8A-4147-A177-3AD203B41FA5}">
                      <a16:colId xmlns:a16="http://schemas.microsoft.com/office/drawing/2014/main" val="2454167947"/>
                    </a:ext>
                  </a:extLst>
                </a:gridCol>
              </a:tblGrid>
              <a:tr h="370840">
                <a:tc>
                  <a:txBody>
                    <a:bodyPr/>
                    <a:lstStyle/>
                    <a:p>
                      <a:r>
                        <a:rPr lang="en-US" dirty="0"/>
                        <a:t>Grade</a:t>
                      </a:r>
                    </a:p>
                  </a:txBody>
                  <a:tcPr/>
                </a:tc>
                <a:tc>
                  <a:txBody>
                    <a:bodyPr/>
                    <a:lstStyle/>
                    <a:p>
                      <a:r>
                        <a:rPr lang="en-US" dirty="0"/>
                        <a:t>Describe Your Assignment</a:t>
                      </a:r>
                    </a:p>
                  </a:txBody>
                  <a:tcPr/>
                </a:tc>
                <a:extLst>
                  <a:ext uri="{0D108BD9-81ED-4DB2-BD59-A6C34878D82A}">
                    <a16:rowId xmlns:a16="http://schemas.microsoft.com/office/drawing/2014/main" val="2667981727"/>
                  </a:ext>
                </a:extLst>
              </a:tr>
              <a:tr h="370840">
                <a:tc>
                  <a:txBody>
                    <a:bodyPr/>
                    <a:lstStyle/>
                    <a:p>
                      <a:r>
                        <a:rPr lang="en-US" dirty="0"/>
                        <a:t>9</a:t>
                      </a:r>
                      <a:r>
                        <a:rPr lang="en-US" baseline="30000" dirty="0"/>
                        <a:t>th</a:t>
                      </a:r>
                      <a:r>
                        <a:rPr lang="en-US" dirty="0"/>
                        <a:t> Grade</a:t>
                      </a:r>
                    </a:p>
                  </a:txBody>
                  <a:tcPr/>
                </a:tc>
                <a:tc>
                  <a:txBody>
                    <a:bodyPr/>
                    <a:lstStyle/>
                    <a:p>
                      <a:r>
                        <a:rPr lang="en-US" dirty="0"/>
                        <a:t>“Persuasive essay, two claims with evidence, and a counter claim.”</a:t>
                      </a:r>
                    </a:p>
                  </a:txBody>
                  <a:tcPr/>
                </a:tc>
                <a:extLst>
                  <a:ext uri="{0D108BD9-81ED-4DB2-BD59-A6C34878D82A}">
                    <a16:rowId xmlns:a16="http://schemas.microsoft.com/office/drawing/2014/main" val="67527298"/>
                  </a:ext>
                </a:extLst>
              </a:tr>
              <a:tr h="370840">
                <a:tc>
                  <a:txBody>
                    <a:bodyPr/>
                    <a:lstStyle/>
                    <a:p>
                      <a:r>
                        <a:rPr lang="en-US" dirty="0"/>
                        <a:t>12</a:t>
                      </a:r>
                      <a:r>
                        <a:rPr lang="en-US" baseline="30000" dirty="0"/>
                        <a:t>th</a:t>
                      </a:r>
                      <a:r>
                        <a:rPr lang="en-US" dirty="0"/>
                        <a:t> Grade</a:t>
                      </a:r>
                    </a:p>
                  </a:txBody>
                  <a:tcPr/>
                </a:tc>
                <a:tc>
                  <a:txBody>
                    <a:bodyPr/>
                    <a:lstStyle/>
                    <a:p>
                      <a:r>
                        <a:rPr lang="en-US" dirty="0"/>
                        <a:t>“Write journal entries of the </a:t>
                      </a:r>
                      <a:r>
                        <a:rPr lang="en-US" dirty="0" err="1"/>
                        <a:t>beg,middle,end</a:t>
                      </a:r>
                      <a:r>
                        <a:rPr lang="en-US" dirty="0"/>
                        <a:t> of the book All quiet on western front”</a:t>
                      </a:r>
                    </a:p>
                  </a:txBody>
                  <a:tcPr/>
                </a:tc>
                <a:extLst>
                  <a:ext uri="{0D108BD9-81ED-4DB2-BD59-A6C34878D82A}">
                    <a16:rowId xmlns:a16="http://schemas.microsoft.com/office/drawing/2014/main" val="2245121527"/>
                  </a:ext>
                </a:extLst>
              </a:tr>
              <a:tr h="370840">
                <a:tc>
                  <a:txBody>
                    <a:bodyPr/>
                    <a:lstStyle/>
                    <a:p>
                      <a:r>
                        <a:rPr lang="en-US" dirty="0"/>
                        <a:t>College – Intro Level</a:t>
                      </a:r>
                    </a:p>
                  </a:txBody>
                  <a:tcPr/>
                </a:tc>
                <a:tc>
                  <a:txBody>
                    <a:bodyPr/>
                    <a:lstStyle/>
                    <a:p>
                      <a:r>
                        <a:rPr lang="en-US" dirty="0"/>
                        <a:t>“The essay should be about 5 pages long. You must do ONE outside reading and incorporate it into the paper. This is to be a thesis paper, so you should argue for a position--e.g. that voluntary euthanasia should be legal. Or you can make it more specific, e.g. physician assisted suicide but not euthanasia, etc.”</a:t>
                      </a:r>
                    </a:p>
                  </a:txBody>
                  <a:tcPr/>
                </a:tc>
                <a:extLst>
                  <a:ext uri="{0D108BD9-81ED-4DB2-BD59-A6C34878D82A}">
                    <a16:rowId xmlns:a16="http://schemas.microsoft.com/office/drawing/2014/main" val="29420464"/>
                  </a:ext>
                </a:extLst>
              </a:tr>
              <a:tr h="370840">
                <a:tc>
                  <a:txBody>
                    <a:bodyPr/>
                    <a:lstStyle/>
                    <a:p>
                      <a:r>
                        <a:rPr lang="en-US" dirty="0"/>
                        <a:t>Recent Graduate: Job Seeker</a:t>
                      </a:r>
                    </a:p>
                  </a:txBody>
                  <a:tcPr/>
                </a:tc>
                <a:tc>
                  <a:txBody>
                    <a:bodyPr/>
                    <a:lstStyle/>
                    <a:p>
                      <a:r>
                        <a:rPr lang="en-US" dirty="0"/>
                        <a:t>“No specific job announcement/posting. Just need a general review of my resume. Thank you!”</a:t>
                      </a:r>
                    </a:p>
                  </a:txBody>
                  <a:tcPr/>
                </a:tc>
                <a:extLst>
                  <a:ext uri="{0D108BD9-81ED-4DB2-BD59-A6C34878D82A}">
                    <a16:rowId xmlns:a16="http://schemas.microsoft.com/office/drawing/2014/main" val="2291971524"/>
                  </a:ext>
                </a:extLst>
              </a:tr>
              <a:tr h="370840">
                <a:tc>
                  <a:txBody>
                    <a:bodyPr/>
                    <a:lstStyle/>
                    <a:p>
                      <a:r>
                        <a:rPr lang="en-US" dirty="0"/>
                        <a:t>Adult</a:t>
                      </a:r>
                    </a:p>
                  </a:txBody>
                  <a:tcPr/>
                </a:tc>
                <a:tc>
                  <a:txBody>
                    <a:bodyPr/>
                    <a:lstStyle/>
                    <a:p>
                      <a:r>
                        <a:rPr lang="en-US" dirty="0"/>
                        <a:t>“Personal statement for family medicine residency. I am mostly concerned about conciseness and flow.”</a:t>
                      </a:r>
                    </a:p>
                  </a:txBody>
                  <a:tcPr/>
                </a:tc>
                <a:extLst>
                  <a:ext uri="{0D108BD9-81ED-4DB2-BD59-A6C34878D82A}">
                    <a16:rowId xmlns:a16="http://schemas.microsoft.com/office/drawing/2014/main" val="2597526073"/>
                  </a:ext>
                </a:extLst>
              </a:tr>
              <a:tr h="370840">
                <a:tc>
                  <a:txBody>
                    <a:bodyPr/>
                    <a:lstStyle/>
                    <a:p>
                      <a:r>
                        <a:rPr lang="en-US" dirty="0"/>
                        <a:t>Job Seeker</a:t>
                      </a:r>
                    </a:p>
                  </a:txBody>
                  <a:tcPr/>
                </a:tc>
                <a:tc>
                  <a:txBody>
                    <a:bodyPr/>
                    <a:lstStyle/>
                    <a:p>
                      <a:r>
                        <a:rPr lang="en-US" dirty="0"/>
                        <a:t>“Hi. One of the current desk monitors near my job </a:t>
                      </a:r>
                      <a:r>
                        <a:rPr lang="en-US" dirty="0" err="1"/>
                        <a:t>reccomended</a:t>
                      </a:r>
                      <a:r>
                        <a:rPr lang="en-US" dirty="0"/>
                        <a:t> I email the Resident safety program directly even though I already applied because supposedly the program stony brook uses is really slow. Do you mind just reading over the email?</a:t>
                      </a:r>
                      <a:r>
                        <a:rPr lang="es-ES" dirty="0"/>
                        <a:t>”</a:t>
                      </a:r>
                      <a:endParaRPr lang="en-US" dirty="0"/>
                    </a:p>
                  </a:txBody>
                  <a:tcPr/>
                </a:tc>
                <a:extLst>
                  <a:ext uri="{0D108BD9-81ED-4DB2-BD59-A6C34878D82A}">
                    <a16:rowId xmlns:a16="http://schemas.microsoft.com/office/drawing/2014/main" val="1808570854"/>
                  </a:ext>
                </a:extLst>
              </a:tr>
            </a:tbl>
          </a:graphicData>
        </a:graphic>
      </p:graphicFrame>
      <p:sp>
        <p:nvSpPr>
          <p:cNvPr id="4" name="Footer Placeholder 3">
            <a:extLst>
              <a:ext uri="{FF2B5EF4-FFF2-40B4-BE49-F238E27FC236}">
                <a16:creationId xmlns:a16="http://schemas.microsoft.com/office/drawing/2014/main" id="{41D93FBD-B93E-4633-A5E7-462DEADFCF2F}"/>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97E6242B-58F3-4D80-9D99-0B1221F667ED}"/>
              </a:ext>
            </a:extLst>
          </p:cNvPr>
          <p:cNvSpPr>
            <a:spLocks noGrp="1"/>
          </p:cNvSpPr>
          <p:nvPr>
            <p:ph type="sldNum" sz="quarter" idx="12"/>
          </p:nvPr>
        </p:nvSpPr>
        <p:spPr/>
        <p:txBody>
          <a:bodyPr/>
          <a:lstStyle/>
          <a:p>
            <a:fld id="{71766878-3199-4EAB-94E7-2D6D11070E14}" type="slidenum">
              <a:rPr lang="en-US" smtClean="0"/>
              <a:t>16</a:t>
            </a:fld>
            <a:endParaRPr lang="en-US" dirty="0"/>
          </a:p>
        </p:txBody>
      </p:sp>
    </p:spTree>
    <p:extLst>
      <p:ext uri="{BB962C8B-B14F-4D97-AF65-F5344CB8AC3E}">
        <p14:creationId xmlns:p14="http://schemas.microsoft.com/office/powerpoint/2010/main" val="122913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D242-894D-4E5D-8B1B-D19C2BA32277}"/>
              </a:ext>
            </a:extLst>
          </p:cNvPr>
          <p:cNvSpPr>
            <a:spLocks noGrp="1"/>
          </p:cNvSpPr>
          <p:nvPr>
            <p:ph type="title"/>
          </p:nvPr>
        </p:nvSpPr>
        <p:spPr>
          <a:xfrm>
            <a:off x="1251679" y="645107"/>
            <a:ext cx="3384329" cy="1640894"/>
          </a:xfrm>
        </p:spPr>
        <p:txBody>
          <a:bodyPr anchor="t">
            <a:normAutofit/>
          </a:bodyPr>
          <a:lstStyle/>
          <a:p>
            <a:r>
              <a:rPr lang="en-US" sz="4000" u="sng" dirty="0"/>
              <a:t>Patron Experience</a:t>
            </a:r>
          </a:p>
        </p:txBody>
      </p:sp>
      <p:sp>
        <p:nvSpPr>
          <p:cNvPr id="3" name="Content Placeholder 2">
            <a:extLst>
              <a:ext uri="{FF2B5EF4-FFF2-40B4-BE49-F238E27FC236}">
                <a16:creationId xmlns:a16="http://schemas.microsoft.com/office/drawing/2014/main" id="{B6CB0835-6C63-4AFD-95A6-F625ED91B53A}"/>
              </a:ext>
            </a:extLst>
          </p:cNvPr>
          <p:cNvSpPr>
            <a:spLocks noGrp="1"/>
          </p:cNvSpPr>
          <p:nvPr>
            <p:ph idx="1"/>
          </p:nvPr>
        </p:nvSpPr>
        <p:spPr>
          <a:xfrm>
            <a:off x="1251679" y="2286000"/>
            <a:ext cx="3538776" cy="4435475"/>
          </a:xfrm>
        </p:spPr>
        <p:txBody>
          <a:bodyPr>
            <a:normAutofit fontScale="92500" lnSpcReduction="10000"/>
          </a:bodyPr>
          <a:lstStyle/>
          <a:p>
            <a:pPr marL="0" indent="0">
              <a:buNone/>
            </a:pPr>
            <a:r>
              <a:rPr lang="en-US" b="1" u="sng" dirty="0">
                <a:solidFill>
                  <a:schemeClr val="accent3"/>
                </a:solidFill>
              </a:rPr>
              <a:t>Summary Feedback Form</a:t>
            </a:r>
          </a:p>
          <a:p>
            <a:pPr marL="0" indent="0">
              <a:buNone/>
            </a:pPr>
            <a:r>
              <a:rPr lang="en-US" sz="1600" b="1" dirty="0">
                <a:solidFill>
                  <a:schemeClr val="tx1"/>
                </a:solidFill>
              </a:rPr>
              <a:t>Strengths: </a:t>
            </a:r>
            <a:r>
              <a:rPr lang="en-US" sz="1600" dirty="0">
                <a:solidFill>
                  <a:schemeClr val="tx1"/>
                </a:solidFill>
              </a:rPr>
              <a:t>Great topic! Good Flow!</a:t>
            </a:r>
          </a:p>
          <a:p>
            <a:pPr marL="0" indent="0">
              <a:buNone/>
            </a:pPr>
            <a:r>
              <a:rPr lang="en-US" sz="1600" b="1" dirty="0">
                <a:solidFill>
                  <a:schemeClr val="tx1"/>
                </a:solidFill>
              </a:rPr>
              <a:t>Weaknesses: </a:t>
            </a:r>
            <a:r>
              <a:rPr lang="en-US" sz="1600" dirty="0">
                <a:solidFill>
                  <a:schemeClr val="tx1"/>
                </a:solidFill>
              </a:rPr>
              <a:t>We have some places where we can cut words and phrases to give you more space to answer the questions we didn’t really touch on enough from the prompt.</a:t>
            </a:r>
          </a:p>
          <a:p>
            <a:pPr marL="0" indent="0">
              <a:buNone/>
            </a:pPr>
            <a:r>
              <a:rPr lang="en-US" sz="1600" b="1" dirty="0">
                <a:solidFill>
                  <a:schemeClr val="tx1"/>
                </a:solidFill>
              </a:rPr>
              <a:t>Recommended Next Steps: </a:t>
            </a:r>
            <a:r>
              <a:rPr lang="en-US" sz="1600" dirty="0">
                <a:solidFill>
                  <a:schemeClr val="tx1"/>
                </a:solidFill>
              </a:rPr>
              <a:t>After you work through these changes, make sure you read the essay out loud to make sure everything is good to go! </a:t>
            </a:r>
            <a:r>
              <a:rPr lang="en-US" sz="1600" dirty="0">
                <a:solidFill>
                  <a:schemeClr val="tx1"/>
                </a:solidFill>
                <a:sym typeface="Wingdings" panose="05000000000000000000" pitchFamily="2" charset="2"/>
              </a:rPr>
              <a:t> Don’t be discouraged– my application essay took 11-12 drafts to be really ready for submission to a highly competitive school. You’re doing a fabulous job, and you’re really close to being finished! :D You got this!!!</a:t>
            </a:r>
            <a:endParaRPr lang="en-US" sz="1600" dirty="0">
              <a:solidFill>
                <a:schemeClr val="tx1"/>
              </a:solidFill>
            </a:endParaRPr>
          </a:p>
        </p:txBody>
      </p:sp>
      <p:sp>
        <p:nvSpPr>
          <p:cNvPr id="4" name="Footer Placeholder 3">
            <a:extLst>
              <a:ext uri="{FF2B5EF4-FFF2-40B4-BE49-F238E27FC236}">
                <a16:creationId xmlns:a16="http://schemas.microsoft.com/office/drawing/2014/main" id="{BCF067A7-CC62-450B-8202-1FE1133801EA}"/>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8AA2FBAA-1BF7-40F8-B32A-50E4BB3F0D02}"/>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17</a:t>
            </a:fld>
            <a:endParaRPr lang="en-US"/>
          </a:p>
        </p:txBody>
      </p:sp>
      <p:pic>
        <p:nvPicPr>
          <p:cNvPr id="8" name="Picture 7">
            <a:extLst>
              <a:ext uri="{FF2B5EF4-FFF2-40B4-BE49-F238E27FC236}">
                <a16:creationId xmlns:a16="http://schemas.microsoft.com/office/drawing/2014/main" id="{2C9C9597-B61A-4D64-B742-21931D29FA74}"/>
              </a:ext>
            </a:extLst>
          </p:cNvPr>
          <p:cNvPicPr>
            <a:picLocks noChangeAspect="1"/>
          </p:cNvPicPr>
          <p:nvPr/>
        </p:nvPicPr>
        <p:blipFill>
          <a:blip r:embed="rId2"/>
          <a:stretch>
            <a:fillRect/>
          </a:stretch>
        </p:blipFill>
        <p:spPr>
          <a:xfrm>
            <a:off x="5129455" y="448498"/>
            <a:ext cx="6706257" cy="5778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49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tar: 12 Points 5">
            <a:extLst>
              <a:ext uri="{FF2B5EF4-FFF2-40B4-BE49-F238E27FC236}">
                <a16:creationId xmlns:a16="http://schemas.microsoft.com/office/drawing/2014/main" id="{B902DE51-1AC9-4217-B529-3B34117E80B0}"/>
              </a:ext>
            </a:extLst>
          </p:cNvPr>
          <p:cNvSpPr/>
          <p:nvPr/>
        </p:nvSpPr>
        <p:spPr>
          <a:xfrm rot="19557067">
            <a:off x="-128403" y="42257"/>
            <a:ext cx="2330848" cy="1740411"/>
          </a:xfrm>
          <a:prstGeom prst="star12">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rPr>
              <a:t>Premium Service Only</a:t>
            </a:r>
          </a:p>
        </p:txBody>
      </p:sp>
      <p:sp>
        <p:nvSpPr>
          <p:cNvPr id="3" name="Content Placeholder 2">
            <a:extLst>
              <a:ext uri="{FF2B5EF4-FFF2-40B4-BE49-F238E27FC236}">
                <a16:creationId xmlns:a16="http://schemas.microsoft.com/office/drawing/2014/main" id="{53F5324F-1F47-4815-99CC-81E6FB128706}"/>
              </a:ext>
            </a:extLst>
          </p:cNvPr>
          <p:cNvSpPr>
            <a:spLocks noGrp="1"/>
          </p:cNvSpPr>
          <p:nvPr>
            <p:ph idx="1"/>
          </p:nvPr>
        </p:nvSpPr>
        <p:spPr>
          <a:xfrm>
            <a:off x="1216179" y="2286001"/>
            <a:ext cx="3741561" cy="4289460"/>
          </a:xfrm>
        </p:spPr>
        <p:txBody>
          <a:bodyPr>
            <a:normAutofit/>
          </a:bodyPr>
          <a:lstStyle/>
          <a:p>
            <a:pPr marL="0" indent="0" algn="ctr">
              <a:buNone/>
            </a:pPr>
            <a:r>
              <a:rPr lang="en-US" b="1" u="sng" dirty="0">
                <a:solidFill>
                  <a:schemeClr val="accent3"/>
                </a:solidFill>
              </a:rPr>
              <a:t>Math Drop-Off</a:t>
            </a:r>
          </a:p>
          <a:p>
            <a:pPr marL="0" indent="0" algn="ctr">
              <a:buNone/>
            </a:pPr>
            <a:r>
              <a:rPr lang="en-US" sz="1800" dirty="0">
                <a:solidFill>
                  <a:schemeClr val="tx1"/>
                </a:solidFill>
              </a:rPr>
              <a:t>High School &amp; College Level</a:t>
            </a:r>
          </a:p>
          <a:p>
            <a:pPr marL="0" indent="0" algn="ctr">
              <a:buNone/>
            </a:pPr>
            <a:r>
              <a:rPr lang="en-US" sz="1800" dirty="0">
                <a:solidFill>
                  <a:schemeClr val="tx1"/>
                </a:solidFill>
              </a:rPr>
              <a:t>Algebra through Calculus</a:t>
            </a:r>
          </a:p>
          <a:p>
            <a:pPr marL="0" indent="0" algn="ctr">
              <a:buNone/>
            </a:pPr>
            <a:endParaRPr lang="en-US" sz="1800" dirty="0">
              <a:solidFill>
                <a:schemeClr val="tx1"/>
              </a:solidFill>
            </a:endParaRPr>
          </a:p>
          <a:p>
            <a:pPr marL="0" indent="0" algn="ctr">
              <a:buNone/>
            </a:pPr>
            <a:r>
              <a:rPr lang="en-US" sz="1800" dirty="0">
                <a:solidFill>
                  <a:schemeClr val="tx1"/>
                </a:solidFill>
              </a:rPr>
              <a:t>Open 2pm – 10pm for submission</a:t>
            </a:r>
          </a:p>
          <a:p>
            <a:pPr marL="0" indent="0" algn="ctr">
              <a:buNone/>
            </a:pPr>
            <a:r>
              <a:rPr lang="en-US" sz="1800" dirty="0">
                <a:solidFill>
                  <a:schemeClr val="tx1"/>
                </a:solidFill>
              </a:rPr>
              <a:t>Turn-Around: </a:t>
            </a:r>
            <a:r>
              <a:rPr lang="en-US" sz="1800" dirty="0">
                <a:solidFill>
                  <a:schemeClr val="tx1"/>
                </a:solidFill>
                <a:latin typeface="Calibri" panose="020F0502020204030204" pitchFamily="34" charset="0"/>
              </a:rPr>
              <a:t>≈</a:t>
            </a:r>
            <a:r>
              <a:rPr lang="en-US" sz="1800" dirty="0">
                <a:solidFill>
                  <a:schemeClr val="tx1"/>
                </a:solidFill>
              </a:rPr>
              <a:t>12 Hours</a:t>
            </a:r>
          </a:p>
          <a:p>
            <a:pPr marL="0" indent="0" algn="ctr">
              <a:buNone/>
            </a:pPr>
            <a:r>
              <a:rPr lang="en-US" sz="1800" dirty="0">
                <a:solidFill>
                  <a:schemeClr val="tx1"/>
                </a:solidFill>
              </a:rPr>
              <a:t>One Problem Per Submission</a:t>
            </a:r>
          </a:p>
          <a:p>
            <a:pPr marL="0" indent="0" algn="ctr">
              <a:buNone/>
            </a:pPr>
            <a:r>
              <a:rPr lang="en-US" sz="1800" dirty="0">
                <a:solidFill>
                  <a:schemeClr val="tx1"/>
                </a:solidFill>
              </a:rPr>
              <a:t>Ideal for students that need extra time to “process” math or for those that have number anxiety.</a:t>
            </a:r>
          </a:p>
        </p:txBody>
      </p:sp>
      <p:sp>
        <p:nvSpPr>
          <p:cNvPr id="4" name="Footer Placeholder 3">
            <a:extLst>
              <a:ext uri="{FF2B5EF4-FFF2-40B4-BE49-F238E27FC236}">
                <a16:creationId xmlns:a16="http://schemas.microsoft.com/office/drawing/2014/main" id="{ABE49A5F-8DAB-4F51-AAC7-39D819EA425C}"/>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A6350771-20EE-48DB-91F9-25A31223799F}"/>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18</a:t>
            </a:fld>
            <a:endParaRPr lang="en-US"/>
          </a:p>
        </p:txBody>
      </p:sp>
      <p:cxnSp>
        <p:nvCxnSpPr>
          <p:cNvPr id="13" name="Straight Connector 12">
            <a:extLst>
              <a:ext uri="{FF2B5EF4-FFF2-40B4-BE49-F238E27FC236}">
                <a16:creationId xmlns:a16="http://schemas.microsoft.com/office/drawing/2014/main" id="{0A166A2F-713E-4757-8458-8436B6C15192}"/>
              </a:ext>
            </a:extLst>
          </p:cNvPr>
          <p:cNvCxnSpPr/>
          <p:nvPr/>
        </p:nvCxnSpPr>
        <p:spPr>
          <a:xfrm>
            <a:off x="1376737" y="3616092"/>
            <a:ext cx="340074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5B965FA-18D7-4714-A737-76DF60292FE0}"/>
              </a:ext>
            </a:extLst>
          </p:cNvPr>
          <p:cNvSpPr>
            <a:spLocks noGrp="1"/>
          </p:cNvSpPr>
          <p:nvPr>
            <p:ph type="title"/>
          </p:nvPr>
        </p:nvSpPr>
        <p:spPr>
          <a:xfrm>
            <a:off x="1251679" y="645107"/>
            <a:ext cx="3384329" cy="1640894"/>
          </a:xfrm>
        </p:spPr>
        <p:txBody>
          <a:bodyPr anchor="t">
            <a:normAutofit/>
          </a:bodyPr>
          <a:lstStyle/>
          <a:p>
            <a:pPr algn="ctr"/>
            <a:r>
              <a:rPr lang="en-US" sz="4000" u="sng" dirty="0"/>
              <a:t>Patron experience</a:t>
            </a:r>
          </a:p>
        </p:txBody>
      </p:sp>
      <p:pic>
        <p:nvPicPr>
          <p:cNvPr id="9" name="Picture 8">
            <a:extLst>
              <a:ext uri="{FF2B5EF4-FFF2-40B4-BE49-F238E27FC236}">
                <a16:creationId xmlns:a16="http://schemas.microsoft.com/office/drawing/2014/main" id="{E7337E78-6719-4816-8B5E-10236FDB9BF8}"/>
              </a:ext>
            </a:extLst>
          </p:cNvPr>
          <p:cNvPicPr>
            <a:picLocks noChangeAspect="1"/>
          </p:cNvPicPr>
          <p:nvPr/>
        </p:nvPicPr>
        <p:blipFill>
          <a:blip r:embed="rId2"/>
          <a:stretch>
            <a:fillRect/>
          </a:stretch>
        </p:blipFill>
        <p:spPr>
          <a:xfrm>
            <a:off x="5681726" y="380115"/>
            <a:ext cx="5538929" cy="599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91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6B6-EE92-42E9-9C77-4BC81C956CCF}"/>
              </a:ext>
            </a:extLst>
          </p:cNvPr>
          <p:cNvSpPr>
            <a:spLocks noGrp="1"/>
          </p:cNvSpPr>
          <p:nvPr>
            <p:ph type="title"/>
          </p:nvPr>
        </p:nvSpPr>
        <p:spPr/>
        <p:txBody>
          <a:bodyPr/>
          <a:lstStyle/>
          <a:p>
            <a:r>
              <a:rPr lang="en-US" dirty="0"/>
              <a:t>Example questions</a:t>
            </a:r>
          </a:p>
        </p:txBody>
      </p:sp>
      <p:graphicFrame>
        <p:nvGraphicFramePr>
          <p:cNvPr id="6" name="Content Placeholder 5">
            <a:extLst>
              <a:ext uri="{FF2B5EF4-FFF2-40B4-BE49-F238E27FC236}">
                <a16:creationId xmlns:a16="http://schemas.microsoft.com/office/drawing/2014/main" id="{B6AC7F20-FAE1-41DB-84E0-3203A8F6394C}"/>
              </a:ext>
            </a:extLst>
          </p:cNvPr>
          <p:cNvGraphicFramePr>
            <a:graphicFrameLocks noGrp="1"/>
          </p:cNvGraphicFramePr>
          <p:nvPr>
            <p:ph idx="1"/>
            <p:extLst>
              <p:ext uri="{D42A27DB-BD31-4B8C-83A1-F6EECF244321}">
                <p14:modId xmlns:p14="http://schemas.microsoft.com/office/powerpoint/2010/main" val="395228440"/>
              </p:ext>
            </p:extLst>
          </p:nvPr>
        </p:nvGraphicFramePr>
        <p:xfrm>
          <a:off x="1250950" y="1384224"/>
          <a:ext cx="10179050" cy="4673600"/>
        </p:xfrm>
        <a:graphic>
          <a:graphicData uri="http://schemas.openxmlformats.org/drawingml/2006/table">
            <a:tbl>
              <a:tblPr firstRow="1" bandRow="1">
                <a:tableStyleId>{5C22544A-7EE6-4342-B048-85BDC9FD1C3A}</a:tableStyleId>
              </a:tblPr>
              <a:tblGrid>
                <a:gridCol w="2196338">
                  <a:extLst>
                    <a:ext uri="{9D8B030D-6E8A-4147-A177-3AD203B41FA5}">
                      <a16:colId xmlns:a16="http://schemas.microsoft.com/office/drawing/2014/main" val="3614898693"/>
                    </a:ext>
                  </a:extLst>
                </a:gridCol>
                <a:gridCol w="7982712">
                  <a:extLst>
                    <a:ext uri="{9D8B030D-6E8A-4147-A177-3AD203B41FA5}">
                      <a16:colId xmlns:a16="http://schemas.microsoft.com/office/drawing/2014/main" val="2454167947"/>
                    </a:ext>
                  </a:extLst>
                </a:gridCol>
              </a:tblGrid>
              <a:tr h="370840">
                <a:tc>
                  <a:txBody>
                    <a:bodyPr/>
                    <a:lstStyle/>
                    <a:p>
                      <a:r>
                        <a:rPr lang="en-US" dirty="0"/>
                        <a:t>Grade</a:t>
                      </a:r>
                    </a:p>
                  </a:txBody>
                  <a:tcPr/>
                </a:tc>
                <a:tc>
                  <a:txBody>
                    <a:bodyPr/>
                    <a:lstStyle/>
                    <a:p>
                      <a:r>
                        <a:rPr lang="en-US" dirty="0"/>
                        <a:t>Describe Your Assignment</a:t>
                      </a:r>
                    </a:p>
                  </a:txBody>
                  <a:tcPr/>
                </a:tc>
                <a:extLst>
                  <a:ext uri="{0D108BD9-81ED-4DB2-BD59-A6C34878D82A}">
                    <a16:rowId xmlns:a16="http://schemas.microsoft.com/office/drawing/2014/main" val="2667981727"/>
                  </a:ext>
                </a:extLst>
              </a:tr>
              <a:tr h="370840">
                <a:tc>
                  <a:txBody>
                    <a:bodyPr/>
                    <a:lstStyle/>
                    <a:p>
                      <a:r>
                        <a:rPr lang="en-US" dirty="0"/>
                        <a:t>9</a:t>
                      </a:r>
                      <a:r>
                        <a:rPr lang="en-US" baseline="30000" dirty="0"/>
                        <a:t>th</a:t>
                      </a:r>
                      <a:r>
                        <a:rPr lang="en-US" dirty="0"/>
                        <a:t> Grade</a:t>
                      </a:r>
                    </a:p>
                  </a:txBody>
                  <a:tcPr/>
                </a:tc>
                <a:tc>
                  <a:txBody>
                    <a:bodyPr/>
                    <a:lstStyle/>
                    <a:p>
                      <a:r>
                        <a:rPr lang="en-US" dirty="0"/>
                        <a:t>“Two planes leave an airport at the same time heading in the same direction. One plan is traveling at 350 mph and the other is traveling at 400mph. How long will it take for the difference between the two planes to be 75 miles?”</a:t>
                      </a:r>
                    </a:p>
                  </a:txBody>
                  <a:tcPr/>
                </a:tc>
                <a:extLst>
                  <a:ext uri="{0D108BD9-81ED-4DB2-BD59-A6C34878D82A}">
                    <a16:rowId xmlns:a16="http://schemas.microsoft.com/office/drawing/2014/main" val="1522612035"/>
                  </a:ext>
                </a:extLst>
              </a:tr>
              <a:tr h="370840">
                <a:tc>
                  <a:txBody>
                    <a:bodyPr/>
                    <a:lstStyle/>
                    <a:p>
                      <a:r>
                        <a:rPr lang="en-US" baseline="0" dirty="0"/>
                        <a:t>10</a:t>
                      </a:r>
                      <a:r>
                        <a:rPr lang="en-US" baseline="30000" dirty="0"/>
                        <a:t>th</a:t>
                      </a:r>
                      <a:r>
                        <a:rPr lang="en-US" dirty="0"/>
                        <a:t> Grade</a:t>
                      </a:r>
                    </a:p>
                  </a:txBody>
                  <a:tcPr/>
                </a:tc>
                <a:tc>
                  <a:txBody>
                    <a:bodyPr/>
                    <a:lstStyle/>
                    <a:p>
                      <a:r>
                        <a:rPr lang="en-US" dirty="0"/>
                        <a:t>“Hi, I'm currently doing this problem on my Solving Quadratic Systems Homework and I don't know how to do it. Please use the quadratic formula for this one and help solve it algebraically. Thank you.”</a:t>
                      </a:r>
                    </a:p>
                  </a:txBody>
                  <a:tcPr/>
                </a:tc>
                <a:extLst>
                  <a:ext uri="{0D108BD9-81ED-4DB2-BD59-A6C34878D82A}">
                    <a16:rowId xmlns:a16="http://schemas.microsoft.com/office/drawing/2014/main" val="67527298"/>
                  </a:ext>
                </a:extLst>
              </a:tr>
              <a:tr h="370840">
                <a:tc>
                  <a:txBody>
                    <a:bodyPr/>
                    <a:lstStyle/>
                    <a:p>
                      <a:r>
                        <a:rPr lang="en-US" dirty="0"/>
                        <a:t>11</a:t>
                      </a:r>
                      <a:r>
                        <a:rPr lang="en-US" baseline="30000" dirty="0"/>
                        <a:t>th</a:t>
                      </a:r>
                      <a:r>
                        <a:rPr lang="en-US" dirty="0"/>
                        <a:t> Grade</a:t>
                      </a:r>
                    </a:p>
                  </a:txBody>
                  <a:tcPr/>
                </a:tc>
                <a:tc>
                  <a:txBody>
                    <a:bodyPr/>
                    <a:lstStyle/>
                    <a:p>
                      <a:r>
                        <a:rPr lang="en-US" dirty="0"/>
                        <a:t>“I wanted help understanding the e (base of natural logarithms) and the ln for logs.”</a:t>
                      </a:r>
                    </a:p>
                  </a:txBody>
                  <a:tcPr/>
                </a:tc>
                <a:extLst>
                  <a:ext uri="{0D108BD9-81ED-4DB2-BD59-A6C34878D82A}">
                    <a16:rowId xmlns:a16="http://schemas.microsoft.com/office/drawing/2014/main" val="2245121527"/>
                  </a:ext>
                </a:extLst>
              </a:tr>
              <a:tr h="370840">
                <a:tc>
                  <a:txBody>
                    <a:bodyPr/>
                    <a:lstStyle/>
                    <a:p>
                      <a:r>
                        <a:rPr lang="en-US" dirty="0"/>
                        <a:t>12</a:t>
                      </a:r>
                      <a:r>
                        <a:rPr lang="en-US" baseline="30000" dirty="0"/>
                        <a:t>th</a:t>
                      </a:r>
                      <a:r>
                        <a:rPr lang="en-US" dirty="0"/>
                        <a:t> Grade</a:t>
                      </a:r>
                    </a:p>
                  </a:txBody>
                  <a:tcPr/>
                </a:tc>
                <a:tc>
                  <a:txBody>
                    <a:bodyPr/>
                    <a:lstStyle/>
                    <a:p>
                      <a:r>
                        <a:rPr lang="en-US" dirty="0"/>
                        <a:t>“determine the y intercept of the line represented by the given equation  -y=7/4x+8/7  I know we have to divide by -1 to get the answer because the teacher said so but I do not understand why we have to divide -1 for this problem, how do I know when to do that?”</a:t>
                      </a:r>
                    </a:p>
                  </a:txBody>
                  <a:tcPr/>
                </a:tc>
                <a:extLst>
                  <a:ext uri="{0D108BD9-81ED-4DB2-BD59-A6C34878D82A}">
                    <a16:rowId xmlns:a16="http://schemas.microsoft.com/office/drawing/2014/main" val="29420464"/>
                  </a:ext>
                </a:extLst>
              </a:tr>
              <a:tr h="370840">
                <a:tc>
                  <a:txBody>
                    <a:bodyPr/>
                    <a:lstStyle/>
                    <a:p>
                      <a:r>
                        <a:rPr lang="en-US" dirty="0"/>
                        <a:t>College</a:t>
                      </a:r>
                    </a:p>
                  </a:txBody>
                  <a:tcPr/>
                </a:tc>
                <a:tc>
                  <a:txBody>
                    <a:bodyPr/>
                    <a:lstStyle/>
                    <a:p>
                      <a:r>
                        <a:rPr lang="en-US" dirty="0"/>
                        <a:t>“Please see attached. I'm confused because when I get to the last step of integrating sin^2(x) again, wouldn't I just be back in a loop of integrating and replacing the answer with the given trig identity?”</a:t>
                      </a:r>
                    </a:p>
                  </a:txBody>
                  <a:tcPr/>
                </a:tc>
                <a:extLst>
                  <a:ext uri="{0D108BD9-81ED-4DB2-BD59-A6C34878D82A}">
                    <a16:rowId xmlns:a16="http://schemas.microsoft.com/office/drawing/2014/main" val="2291971524"/>
                  </a:ext>
                </a:extLst>
              </a:tr>
            </a:tbl>
          </a:graphicData>
        </a:graphic>
      </p:graphicFrame>
      <p:sp>
        <p:nvSpPr>
          <p:cNvPr id="4" name="Footer Placeholder 3">
            <a:extLst>
              <a:ext uri="{FF2B5EF4-FFF2-40B4-BE49-F238E27FC236}">
                <a16:creationId xmlns:a16="http://schemas.microsoft.com/office/drawing/2014/main" id="{41D93FBD-B93E-4633-A5E7-462DEADFCF2F}"/>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97E6242B-58F3-4D80-9D99-0B1221F667ED}"/>
              </a:ext>
            </a:extLst>
          </p:cNvPr>
          <p:cNvSpPr>
            <a:spLocks noGrp="1"/>
          </p:cNvSpPr>
          <p:nvPr>
            <p:ph type="sldNum" sz="quarter" idx="12"/>
          </p:nvPr>
        </p:nvSpPr>
        <p:spPr/>
        <p:txBody>
          <a:bodyPr/>
          <a:lstStyle/>
          <a:p>
            <a:fld id="{71766878-3199-4EAB-94E7-2D6D11070E14}" type="slidenum">
              <a:rPr lang="en-US" smtClean="0"/>
              <a:t>19</a:t>
            </a:fld>
            <a:endParaRPr lang="en-US" dirty="0"/>
          </a:p>
        </p:txBody>
      </p:sp>
    </p:spTree>
    <p:extLst>
      <p:ext uri="{BB962C8B-B14F-4D97-AF65-F5344CB8AC3E}">
        <p14:creationId xmlns:p14="http://schemas.microsoft.com/office/powerpoint/2010/main" val="401544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94A4-07B8-436E-8D8D-43E493C58DF3}"/>
              </a:ext>
            </a:extLst>
          </p:cNvPr>
          <p:cNvSpPr>
            <a:spLocks noGrp="1"/>
          </p:cNvSpPr>
          <p:nvPr>
            <p:ph type="title"/>
          </p:nvPr>
        </p:nvSpPr>
        <p:spPr/>
        <p:txBody>
          <a:bodyPr/>
          <a:lstStyle/>
          <a:p>
            <a:r>
              <a:rPr lang="en-US" dirty="0"/>
              <a:t>three major components</a:t>
            </a:r>
          </a:p>
        </p:txBody>
      </p:sp>
      <p:sp>
        <p:nvSpPr>
          <p:cNvPr id="3" name="Content Placeholder 2">
            <a:extLst>
              <a:ext uri="{FF2B5EF4-FFF2-40B4-BE49-F238E27FC236}">
                <a16:creationId xmlns:a16="http://schemas.microsoft.com/office/drawing/2014/main" id="{77ACB6C7-38C9-4B1A-9359-4A37665B2842}"/>
              </a:ext>
            </a:extLst>
          </p:cNvPr>
          <p:cNvSpPr>
            <a:spLocks noGrp="1"/>
          </p:cNvSpPr>
          <p:nvPr>
            <p:ph idx="1"/>
          </p:nvPr>
        </p:nvSpPr>
        <p:spPr>
          <a:xfrm>
            <a:off x="923544" y="3310128"/>
            <a:ext cx="2999232" cy="2606036"/>
          </a:xfrm>
        </p:spPr>
        <p:txBody>
          <a:bodyPr/>
          <a:lstStyle/>
          <a:p>
            <a:pPr marL="0" indent="0">
              <a:buNone/>
            </a:pPr>
            <a:r>
              <a:rPr lang="en-US" b="1" dirty="0"/>
              <a:t>Real-Time Tutoring</a:t>
            </a:r>
          </a:p>
          <a:p>
            <a:r>
              <a:rPr lang="en-US" dirty="0"/>
              <a:t>3,000+ expert tutors</a:t>
            </a:r>
          </a:p>
          <a:p>
            <a:r>
              <a:rPr lang="en-US" dirty="0"/>
              <a:t>On-demand, 2pm-10pm</a:t>
            </a:r>
          </a:p>
          <a:p>
            <a:r>
              <a:rPr lang="en-US" dirty="0"/>
              <a:t>40+ subjects</a:t>
            </a:r>
            <a:r>
              <a:rPr lang="en-US" baseline="30000" dirty="0"/>
              <a:t> *</a:t>
            </a:r>
            <a:endParaRPr lang="en-US" dirty="0"/>
          </a:p>
          <a:p>
            <a:pPr marL="0" indent="0">
              <a:buNone/>
            </a:pPr>
            <a:endParaRPr lang="en-US" b="1" dirty="0"/>
          </a:p>
        </p:txBody>
      </p:sp>
      <p:sp>
        <p:nvSpPr>
          <p:cNvPr id="4" name="Content Placeholder 2">
            <a:extLst>
              <a:ext uri="{FF2B5EF4-FFF2-40B4-BE49-F238E27FC236}">
                <a16:creationId xmlns:a16="http://schemas.microsoft.com/office/drawing/2014/main" id="{38219C90-AAF1-40E4-BC54-D68C20FAD023}"/>
              </a:ext>
            </a:extLst>
          </p:cNvPr>
          <p:cNvSpPr txBox="1">
            <a:spLocks/>
          </p:cNvSpPr>
          <p:nvPr/>
        </p:nvSpPr>
        <p:spPr>
          <a:xfrm>
            <a:off x="4783811" y="3292088"/>
            <a:ext cx="3294914" cy="250545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t>Asynchronous Reviews</a:t>
            </a:r>
            <a:r>
              <a:rPr lang="en-US" baseline="30000" dirty="0"/>
              <a:t> *</a:t>
            </a:r>
            <a:endParaRPr lang="en-US" b="1" dirty="0"/>
          </a:p>
          <a:p>
            <a:r>
              <a:rPr lang="en-US" dirty="0"/>
              <a:t>Essays/Writing</a:t>
            </a:r>
          </a:p>
          <a:p>
            <a:r>
              <a:rPr lang="en-US" dirty="0"/>
              <a:t>Resumes/Cover Letters</a:t>
            </a:r>
          </a:p>
          <a:p>
            <a:r>
              <a:rPr lang="en-US" dirty="0"/>
              <a:t>Math Questions</a:t>
            </a:r>
          </a:p>
          <a:p>
            <a:pPr lvl="1"/>
            <a:r>
              <a:rPr lang="en-US" dirty="0"/>
              <a:t>Algebra through Calculus</a:t>
            </a:r>
          </a:p>
          <a:p>
            <a:pPr marL="0" indent="0">
              <a:buNone/>
            </a:pPr>
            <a:endParaRPr lang="en-US" b="1" dirty="0"/>
          </a:p>
        </p:txBody>
      </p:sp>
      <p:sp>
        <p:nvSpPr>
          <p:cNvPr id="5" name="Content Placeholder 2">
            <a:extLst>
              <a:ext uri="{FF2B5EF4-FFF2-40B4-BE49-F238E27FC236}">
                <a16:creationId xmlns:a16="http://schemas.microsoft.com/office/drawing/2014/main" id="{846BB034-51F8-4EF5-AAC7-5575CC66DF99}"/>
              </a:ext>
            </a:extLst>
          </p:cNvPr>
          <p:cNvSpPr txBox="1">
            <a:spLocks/>
          </p:cNvSpPr>
          <p:nvPr/>
        </p:nvSpPr>
        <p:spPr>
          <a:xfrm>
            <a:off x="9308592" y="3310124"/>
            <a:ext cx="2587752" cy="260603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t>Self-Study Tools</a:t>
            </a:r>
          </a:p>
          <a:p>
            <a:r>
              <a:rPr lang="en-US" dirty="0"/>
              <a:t>SAT/ACT Essentials</a:t>
            </a:r>
          </a:p>
          <a:p>
            <a:r>
              <a:rPr lang="en-US" dirty="0" err="1"/>
              <a:t>SkillsCenter</a:t>
            </a:r>
            <a:r>
              <a:rPr lang="en-US" dirty="0"/>
              <a:t>™</a:t>
            </a:r>
          </a:p>
          <a:p>
            <a:r>
              <a:rPr lang="en-US" dirty="0"/>
              <a:t>Practice Quizzes</a:t>
            </a:r>
            <a:r>
              <a:rPr lang="en-US" baseline="30000" dirty="0"/>
              <a:t>*</a:t>
            </a:r>
          </a:p>
        </p:txBody>
      </p:sp>
      <p:pic>
        <p:nvPicPr>
          <p:cNvPr id="8" name="Picture 7">
            <a:extLst>
              <a:ext uri="{FF2B5EF4-FFF2-40B4-BE49-F238E27FC236}">
                <a16:creationId xmlns:a16="http://schemas.microsoft.com/office/drawing/2014/main" id="{2D14D8F7-BB45-4A3C-A0CA-B11BE5B4914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082759" y="2072611"/>
            <a:ext cx="1039418" cy="1039418"/>
          </a:xfrm>
          <a:prstGeom prst="rect">
            <a:avLst/>
          </a:prstGeom>
        </p:spPr>
      </p:pic>
      <p:pic>
        <p:nvPicPr>
          <p:cNvPr id="10" name="Picture 9">
            <a:extLst>
              <a:ext uri="{FF2B5EF4-FFF2-40B4-BE49-F238E27FC236}">
                <a16:creationId xmlns:a16="http://schemas.microsoft.com/office/drawing/2014/main" id="{FF95C7BC-90D0-4A70-A41E-91E945FEB40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708879" y="2006579"/>
            <a:ext cx="1070898" cy="1070898"/>
          </a:xfrm>
          <a:prstGeom prst="rect">
            <a:avLst/>
          </a:prstGeom>
        </p:spPr>
      </p:pic>
      <p:pic>
        <p:nvPicPr>
          <p:cNvPr id="12" name="Picture 11">
            <a:extLst>
              <a:ext uri="{FF2B5EF4-FFF2-40B4-BE49-F238E27FC236}">
                <a16:creationId xmlns:a16="http://schemas.microsoft.com/office/drawing/2014/main" id="{6A1F60B2-CC22-4D63-BC32-73924FE42861}"/>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5894819" y="2006579"/>
            <a:ext cx="1072898" cy="1072898"/>
          </a:xfrm>
          <a:prstGeom prst="rect">
            <a:avLst/>
          </a:prstGeom>
        </p:spPr>
      </p:pic>
      <p:sp>
        <p:nvSpPr>
          <p:cNvPr id="14" name="Footer Placeholder 13">
            <a:extLst>
              <a:ext uri="{FF2B5EF4-FFF2-40B4-BE49-F238E27FC236}">
                <a16:creationId xmlns:a16="http://schemas.microsoft.com/office/drawing/2014/main" id="{B47399B6-F1B4-41D9-A6D5-8B8D0A1C4E72}"/>
              </a:ext>
            </a:extLst>
          </p:cNvPr>
          <p:cNvSpPr>
            <a:spLocks noGrp="1"/>
          </p:cNvSpPr>
          <p:nvPr>
            <p:ph type="ftr" sz="quarter" idx="11"/>
          </p:nvPr>
        </p:nvSpPr>
        <p:spPr/>
        <p:txBody>
          <a:bodyPr/>
          <a:lstStyle/>
          <a:p>
            <a:r>
              <a:rPr lang="en-US" dirty="0"/>
              <a:t>www.nassaulibrary.org/about/tutor-com/</a:t>
            </a:r>
          </a:p>
        </p:txBody>
      </p:sp>
      <p:sp>
        <p:nvSpPr>
          <p:cNvPr id="15" name="Slide Number Placeholder 14">
            <a:extLst>
              <a:ext uri="{FF2B5EF4-FFF2-40B4-BE49-F238E27FC236}">
                <a16:creationId xmlns:a16="http://schemas.microsoft.com/office/drawing/2014/main" id="{30E205DF-6AC2-4727-977D-3F14C3769E3E}"/>
              </a:ext>
            </a:extLst>
          </p:cNvPr>
          <p:cNvSpPr>
            <a:spLocks noGrp="1"/>
          </p:cNvSpPr>
          <p:nvPr>
            <p:ph type="sldNum" sz="quarter" idx="12"/>
          </p:nvPr>
        </p:nvSpPr>
        <p:spPr/>
        <p:txBody>
          <a:bodyPr/>
          <a:lstStyle/>
          <a:p>
            <a:fld id="{71766878-3199-4EAB-94E7-2D6D11070E14}" type="slidenum">
              <a:rPr lang="en-US" smtClean="0"/>
              <a:t>2</a:t>
            </a:fld>
            <a:endParaRPr lang="en-US" dirty="0"/>
          </a:p>
        </p:txBody>
      </p:sp>
      <p:sp>
        <p:nvSpPr>
          <p:cNvPr id="16" name="TextBox 15">
            <a:extLst>
              <a:ext uri="{FF2B5EF4-FFF2-40B4-BE49-F238E27FC236}">
                <a16:creationId xmlns:a16="http://schemas.microsoft.com/office/drawing/2014/main" id="{F20090D1-3AC7-49A7-8950-41B935BCF804}"/>
              </a:ext>
            </a:extLst>
          </p:cNvPr>
          <p:cNvSpPr txBox="1"/>
          <p:nvPr/>
        </p:nvSpPr>
        <p:spPr>
          <a:xfrm>
            <a:off x="1088136" y="6000761"/>
            <a:ext cx="10259568" cy="365767"/>
          </a:xfrm>
          <a:prstGeom prst="rect">
            <a:avLst/>
          </a:prstGeom>
          <a:noFill/>
        </p:spPr>
        <p:txBody>
          <a:bodyPr wrap="square" rtlCol="0">
            <a:spAutoFit/>
          </a:bodyPr>
          <a:lstStyle/>
          <a:p>
            <a:pPr algn="ctr"/>
            <a:r>
              <a:rPr lang="en-US" b="1" i="1" baseline="30000" dirty="0"/>
              <a:t>* </a:t>
            </a:r>
            <a:r>
              <a:rPr lang="en-US" b="1" i="1" dirty="0"/>
              <a:t>Not all features available for ‘Basic’ Programs</a:t>
            </a:r>
          </a:p>
        </p:txBody>
      </p:sp>
    </p:spTree>
    <p:extLst>
      <p:ext uri="{BB962C8B-B14F-4D97-AF65-F5344CB8AC3E}">
        <p14:creationId xmlns:p14="http://schemas.microsoft.com/office/powerpoint/2010/main" val="53646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D242-894D-4E5D-8B1B-D19C2BA32277}"/>
              </a:ext>
            </a:extLst>
          </p:cNvPr>
          <p:cNvSpPr>
            <a:spLocks noGrp="1"/>
          </p:cNvSpPr>
          <p:nvPr>
            <p:ph type="title"/>
          </p:nvPr>
        </p:nvSpPr>
        <p:spPr>
          <a:xfrm>
            <a:off x="1251679" y="645107"/>
            <a:ext cx="3384329" cy="1640894"/>
          </a:xfrm>
        </p:spPr>
        <p:txBody>
          <a:bodyPr anchor="t">
            <a:normAutofit/>
          </a:bodyPr>
          <a:lstStyle/>
          <a:p>
            <a:r>
              <a:rPr lang="en-US" sz="4000" u="sng" dirty="0"/>
              <a:t>Patron Experience</a:t>
            </a:r>
          </a:p>
        </p:txBody>
      </p:sp>
      <p:sp>
        <p:nvSpPr>
          <p:cNvPr id="4" name="Footer Placeholder 3">
            <a:extLst>
              <a:ext uri="{FF2B5EF4-FFF2-40B4-BE49-F238E27FC236}">
                <a16:creationId xmlns:a16="http://schemas.microsoft.com/office/drawing/2014/main" id="{BCF067A7-CC62-450B-8202-1FE1133801EA}"/>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8AA2FBAA-1BF7-40F8-B32A-50E4BB3F0D02}"/>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20</a:t>
            </a:fld>
            <a:endParaRPr lang="en-US"/>
          </a:p>
        </p:txBody>
      </p:sp>
      <p:pic>
        <p:nvPicPr>
          <p:cNvPr id="6" name="Picture 5">
            <a:extLst>
              <a:ext uri="{FF2B5EF4-FFF2-40B4-BE49-F238E27FC236}">
                <a16:creationId xmlns:a16="http://schemas.microsoft.com/office/drawing/2014/main" id="{60E14128-0AF3-47A3-9DF7-779C8F2C786E}"/>
              </a:ext>
            </a:extLst>
          </p:cNvPr>
          <p:cNvPicPr>
            <a:picLocks noChangeAspect="1"/>
          </p:cNvPicPr>
          <p:nvPr/>
        </p:nvPicPr>
        <p:blipFill rotWithShape="1">
          <a:blip r:embed="rId2"/>
          <a:srcRect t="12893" b="32209"/>
          <a:stretch/>
        </p:blipFill>
        <p:spPr>
          <a:xfrm>
            <a:off x="4212898" y="265527"/>
            <a:ext cx="4654418" cy="450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8B38EF0-2CF6-4C9E-BCFE-A526D3C7911F}"/>
              </a:ext>
            </a:extLst>
          </p:cNvPr>
          <p:cNvPicPr>
            <a:picLocks noChangeAspect="1"/>
          </p:cNvPicPr>
          <p:nvPr/>
        </p:nvPicPr>
        <p:blipFill>
          <a:blip r:embed="rId3"/>
          <a:stretch>
            <a:fillRect/>
          </a:stretch>
        </p:blipFill>
        <p:spPr>
          <a:xfrm>
            <a:off x="8966301" y="265526"/>
            <a:ext cx="2862234" cy="6317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8697231-D230-4AB7-B19A-E238B9790094}"/>
              </a:ext>
            </a:extLst>
          </p:cNvPr>
          <p:cNvPicPr>
            <a:picLocks noChangeAspect="1"/>
          </p:cNvPicPr>
          <p:nvPr/>
        </p:nvPicPr>
        <p:blipFill rotWithShape="1">
          <a:blip r:embed="rId4"/>
          <a:srcRect b="22697"/>
          <a:stretch/>
        </p:blipFill>
        <p:spPr>
          <a:xfrm>
            <a:off x="4212898" y="4854376"/>
            <a:ext cx="4654418" cy="1771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2">
            <a:extLst>
              <a:ext uri="{FF2B5EF4-FFF2-40B4-BE49-F238E27FC236}">
                <a16:creationId xmlns:a16="http://schemas.microsoft.com/office/drawing/2014/main" id="{5A94A35A-C020-489E-B1BE-1CA3C7A8E959}"/>
              </a:ext>
            </a:extLst>
          </p:cNvPr>
          <p:cNvSpPr>
            <a:spLocks noGrp="1"/>
          </p:cNvSpPr>
          <p:nvPr>
            <p:ph idx="1"/>
          </p:nvPr>
        </p:nvSpPr>
        <p:spPr>
          <a:xfrm>
            <a:off x="1251678" y="2286000"/>
            <a:ext cx="2961219" cy="4435475"/>
          </a:xfrm>
        </p:spPr>
        <p:txBody>
          <a:bodyPr>
            <a:normAutofit/>
          </a:bodyPr>
          <a:lstStyle/>
          <a:p>
            <a:pPr marL="0" indent="0">
              <a:buNone/>
            </a:pPr>
            <a:r>
              <a:rPr lang="en-US" b="1" u="sng" dirty="0">
                <a:solidFill>
                  <a:schemeClr val="accent3"/>
                </a:solidFill>
              </a:rPr>
              <a:t>Step by Step</a:t>
            </a:r>
          </a:p>
          <a:p>
            <a:pPr marL="0" indent="0">
              <a:buNone/>
            </a:pPr>
            <a:r>
              <a:rPr lang="en-US" sz="1600" b="1" dirty="0">
                <a:solidFill>
                  <a:schemeClr val="tx1"/>
                </a:solidFill>
              </a:rPr>
              <a:t>Explanation for each step</a:t>
            </a:r>
          </a:p>
          <a:p>
            <a:pPr marL="0" indent="0">
              <a:buNone/>
            </a:pPr>
            <a:r>
              <a:rPr lang="en-US" sz="1600" b="1" dirty="0">
                <a:solidFill>
                  <a:schemeClr val="tx1"/>
                </a:solidFill>
              </a:rPr>
              <a:t>Neatly drawn whiteboards</a:t>
            </a:r>
            <a:endParaRPr lang="en-US" sz="1600" dirty="0">
              <a:solidFill>
                <a:schemeClr val="tx1"/>
              </a:solidFill>
            </a:endParaRPr>
          </a:p>
          <a:p>
            <a:pPr marL="0" indent="0">
              <a:buNone/>
            </a:pPr>
            <a:r>
              <a:rPr lang="en-US" sz="1600" b="1" dirty="0">
                <a:solidFill>
                  <a:schemeClr val="tx1"/>
                </a:solidFill>
              </a:rPr>
              <a:t>Post-response feedback form</a:t>
            </a:r>
          </a:p>
          <a:p>
            <a:pPr marL="0" indent="0">
              <a:buNone/>
            </a:pPr>
            <a:endParaRPr lang="en-US" sz="1600" b="1" dirty="0">
              <a:solidFill>
                <a:schemeClr val="tx1"/>
              </a:solidFill>
            </a:endParaRPr>
          </a:p>
          <a:p>
            <a:pPr marL="0" indent="0">
              <a:buNone/>
            </a:pPr>
            <a:r>
              <a:rPr lang="en-US" sz="1600" b="1" dirty="0">
                <a:solidFill>
                  <a:schemeClr val="tx1"/>
                </a:solidFill>
              </a:rPr>
              <a:t>Not a substitution for real-time tutoring sessions</a:t>
            </a:r>
          </a:p>
          <a:p>
            <a:pPr marL="0" indent="0">
              <a:buNone/>
            </a:pPr>
            <a:r>
              <a:rPr lang="en-US" sz="1600" b="1" dirty="0">
                <a:solidFill>
                  <a:schemeClr val="tx1"/>
                </a:solidFill>
              </a:rPr>
              <a:t>Can be helpful as a time-management tool</a:t>
            </a:r>
            <a:endParaRPr lang="en-US" sz="1600" dirty="0">
              <a:solidFill>
                <a:schemeClr val="tx1"/>
              </a:solidFill>
            </a:endParaRPr>
          </a:p>
        </p:txBody>
      </p:sp>
      <p:cxnSp>
        <p:nvCxnSpPr>
          <p:cNvPr id="14" name="Straight Connector 13">
            <a:extLst>
              <a:ext uri="{FF2B5EF4-FFF2-40B4-BE49-F238E27FC236}">
                <a16:creationId xmlns:a16="http://schemas.microsoft.com/office/drawing/2014/main" id="{D029E519-FBB2-4E72-AE45-E33533444F27}"/>
              </a:ext>
            </a:extLst>
          </p:cNvPr>
          <p:cNvCxnSpPr>
            <a:cxnSpLocks/>
          </p:cNvCxnSpPr>
          <p:nvPr/>
        </p:nvCxnSpPr>
        <p:spPr>
          <a:xfrm>
            <a:off x="1321873" y="3917844"/>
            <a:ext cx="27167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880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a:bodyPr>
          <a:lstStyle/>
          <a:p>
            <a:r>
              <a:rPr lang="en-US" sz="4000" u="sng" spc="800" dirty="0">
                <a:solidFill>
                  <a:schemeClr val="accent1"/>
                </a:solidFill>
              </a:rPr>
              <a:t>Patron Experience</a:t>
            </a:r>
            <a:endParaRPr lang="en-US" sz="4000" u="sng" dirty="0">
              <a:solidFill>
                <a:schemeClr val="accent1"/>
              </a:solidFill>
            </a:endParaRPr>
          </a:p>
        </p:txBody>
      </p:sp>
      <p:sp>
        <p:nvSpPr>
          <p:cNvPr id="4" name="Footer Placeholder 3">
            <a:extLst>
              <a:ext uri="{FF2B5EF4-FFF2-40B4-BE49-F238E27FC236}">
                <a16:creationId xmlns:a16="http://schemas.microsoft.com/office/drawing/2014/main" id="{0E40EA71-6C10-42AE-9C7A-27B95D06B79A}"/>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dirty="0"/>
              <a:t>www.nassaulibrary.org/about/tutor-com/</a:t>
            </a:r>
          </a:p>
        </p:txBody>
      </p:sp>
      <p:sp>
        <p:nvSpPr>
          <p:cNvPr id="5" name="Slide Number Placeholder 4">
            <a:extLst>
              <a:ext uri="{FF2B5EF4-FFF2-40B4-BE49-F238E27FC236}">
                <a16:creationId xmlns:a16="http://schemas.microsoft.com/office/drawing/2014/main" id="{CA2C71E1-DD07-42B2-8A4D-8B460C2AEB14}"/>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21</a:t>
            </a:fld>
            <a:endParaRPr lang="en-US">
              <a:solidFill>
                <a:schemeClr val="bg1">
                  <a:lumMod val="85000"/>
                </a:schemeClr>
              </a:solidFill>
            </a:endParaRPr>
          </a:p>
        </p:txBody>
      </p:sp>
      <p:sp>
        <p:nvSpPr>
          <p:cNvPr id="11" name="Content Placeholder 10"/>
          <p:cNvSpPr>
            <a:spLocks noGrp="1"/>
          </p:cNvSpPr>
          <p:nvPr>
            <p:ph idx="1"/>
          </p:nvPr>
        </p:nvSpPr>
        <p:spPr>
          <a:xfrm>
            <a:off x="7964461" y="1655065"/>
            <a:ext cx="3904451" cy="4720614"/>
          </a:xfrm>
        </p:spPr>
        <p:txBody>
          <a:bodyPr>
            <a:normAutofit/>
          </a:bodyPr>
          <a:lstStyle/>
          <a:p>
            <a:endParaRPr lang="en-US" sz="1900" b="1" u="sng" dirty="0">
              <a:solidFill>
                <a:schemeClr val="bg1"/>
              </a:solidFill>
            </a:endParaRPr>
          </a:p>
          <a:p>
            <a:pPr marL="0" indent="0">
              <a:buClr>
                <a:schemeClr val="bg1"/>
              </a:buClr>
              <a:buNone/>
            </a:pPr>
            <a:r>
              <a:rPr lang="en-US" b="1" dirty="0">
                <a:solidFill>
                  <a:schemeClr val="accent3"/>
                </a:solidFill>
              </a:rPr>
              <a:t>Practice Quizzes/Skills Drills</a:t>
            </a:r>
          </a:p>
          <a:p>
            <a:pPr marL="0" indent="0">
              <a:buClr>
                <a:schemeClr val="bg1"/>
              </a:buClr>
              <a:buNone/>
            </a:pPr>
            <a:r>
              <a:rPr lang="en-US" b="1" dirty="0">
                <a:solidFill>
                  <a:schemeClr val="bg2">
                    <a:lumMod val="90000"/>
                  </a:schemeClr>
                </a:solidFill>
              </a:rPr>
              <a:t>High School/End of Chapter</a:t>
            </a:r>
          </a:p>
          <a:p>
            <a:pPr>
              <a:buClr>
                <a:schemeClr val="bg1"/>
              </a:buClr>
              <a:buFont typeface="Courier New" panose="02070309020205020404" pitchFamily="49" charset="0"/>
              <a:buChar char="o"/>
            </a:pPr>
            <a:r>
              <a:rPr lang="en-US" sz="1600" dirty="0">
                <a:solidFill>
                  <a:schemeClr val="bg1"/>
                </a:solidFill>
              </a:rPr>
              <a:t>Math Fundamentals</a:t>
            </a:r>
          </a:p>
          <a:p>
            <a:pPr>
              <a:buClr>
                <a:schemeClr val="bg1"/>
              </a:buClr>
              <a:buFont typeface="Courier New" panose="02070309020205020404" pitchFamily="49" charset="0"/>
              <a:buChar char="o"/>
            </a:pPr>
            <a:r>
              <a:rPr lang="en-US" sz="1600" dirty="0">
                <a:solidFill>
                  <a:schemeClr val="bg1"/>
                </a:solidFill>
              </a:rPr>
              <a:t>Algebra I</a:t>
            </a:r>
          </a:p>
          <a:p>
            <a:pPr>
              <a:buClr>
                <a:schemeClr val="bg1"/>
              </a:buClr>
              <a:buFont typeface="Courier New" panose="02070309020205020404" pitchFamily="49" charset="0"/>
              <a:buChar char="o"/>
            </a:pPr>
            <a:r>
              <a:rPr lang="en-US" sz="1600" dirty="0">
                <a:solidFill>
                  <a:schemeClr val="bg1"/>
                </a:solidFill>
              </a:rPr>
              <a:t>Geometry</a:t>
            </a:r>
          </a:p>
          <a:p>
            <a:pPr>
              <a:buClr>
                <a:schemeClr val="bg1"/>
              </a:buClr>
              <a:buFont typeface="Courier New" panose="02070309020205020404" pitchFamily="49" charset="0"/>
              <a:buChar char="o"/>
            </a:pPr>
            <a:r>
              <a:rPr lang="en-US" sz="1600" dirty="0">
                <a:solidFill>
                  <a:schemeClr val="bg1"/>
                </a:solidFill>
              </a:rPr>
              <a:t>Algebra II</a:t>
            </a:r>
          </a:p>
          <a:p>
            <a:pPr>
              <a:buClr>
                <a:schemeClr val="bg1"/>
              </a:buClr>
              <a:buFont typeface="Courier New" panose="02070309020205020404" pitchFamily="49" charset="0"/>
              <a:buChar char="o"/>
            </a:pPr>
            <a:r>
              <a:rPr lang="en-US" sz="1600" dirty="0">
                <a:solidFill>
                  <a:schemeClr val="bg1"/>
                </a:solidFill>
              </a:rPr>
              <a:t>Calculus</a:t>
            </a:r>
          </a:p>
          <a:p>
            <a:pPr>
              <a:buClr>
                <a:schemeClr val="bg1"/>
              </a:buClr>
              <a:buFont typeface="Courier New" panose="02070309020205020404" pitchFamily="49" charset="0"/>
              <a:buChar char="o"/>
            </a:pPr>
            <a:r>
              <a:rPr lang="en-US" sz="1600" dirty="0">
                <a:solidFill>
                  <a:schemeClr val="bg1"/>
                </a:solidFill>
              </a:rPr>
              <a:t>Biology</a:t>
            </a:r>
          </a:p>
          <a:p>
            <a:pPr>
              <a:buClr>
                <a:schemeClr val="bg1"/>
              </a:buClr>
              <a:buFont typeface="Courier New" panose="02070309020205020404" pitchFamily="49" charset="0"/>
              <a:buChar char="o"/>
            </a:pPr>
            <a:r>
              <a:rPr lang="en-US" sz="1600" dirty="0">
                <a:solidFill>
                  <a:schemeClr val="bg1"/>
                </a:solidFill>
              </a:rPr>
              <a:t>Chemistry</a:t>
            </a:r>
          </a:p>
          <a:p>
            <a:pPr>
              <a:buClr>
                <a:schemeClr val="bg1"/>
              </a:buClr>
              <a:buFont typeface="Courier New" panose="02070309020205020404" pitchFamily="49" charset="0"/>
              <a:buChar char="o"/>
            </a:pPr>
            <a:r>
              <a:rPr lang="en-US" sz="1600" dirty="0">
                <a:solidFill>
                  <a:schemeClr val="bg1"/>
                </a:solidFill>
              </a:rPr>
              <a:t>Physics</a:t>
            </a:r>
          </a:p>
          <a:p>
            <a:pPr>
              <a:buClr>
                <a:schemeClr val="bg1"/>
              </a:buClr>
              <a:buFont typeface="Courier New" panose="02070309020205020404" pitchFamily="49" charset="0"/>
              <a:buChar char="o"/>
            </a:pPr>
            <a:r>
              <a:rPr lang="en-US" sz="1600" dirty="0">
                <a:solidFill>
                  <a:schemeClr val="bg1"/>
                </a:solidFill>
              </a:rPr>
              <a:t>English/Language Arts</a:t>
            </a:r>
          </a:p>
          <a:p>
            <a:pPr marL="0" indent="0">
              <a:buClr>
                <a:schemeClr val="bg1"/>
              </a:buClr>
              <a:buNone/>
            </a:pPr>
            <a:endParaRPr lang="en-US" sz="1900" dirty="0">
              <a:solidFill>
                <a:schemeClr val="bg1"/>
              </a:solidFill>
            </a:endParaRPr>
          </a:p>
        </p:txBody>
      </p:sp>
      <p:pic>
        <p:nvPicPr>
          <p:cNvPr id="13" name="Picture 2">
            <a:extLst>
              <a:ext uri="{FF2B5EF4-FFF2-40B4-BE49-F238E27FC236}">
                <a16:creationId xmlns:a16="http://schemas.microsoft.com/office/drawing/2014/main" id="{E0247EA8-DC04-41C6-B45A-310822F3E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58" y="126551"/>
            <a:ext cx="6991195" cy="3112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pic>
        <p:nvPicPr>
          <p:cNvPr id="15" name="Picture 3">
            <a:extLst>
              <a:ext uri="{FF2B5EF4-FFF2-40B4-BE49-F238E27FC236}">
                <a16:creationId xmlns:a16="http://schemas.microsoft.com/office/drawing/2014/main" id="{AFBBBCAE-87A6-4F67-9D14-4989B4274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58" y="3437994"/>
            <a:ext cx="5907027" cy="2937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sp>
        <p:nvSpPr>
          <p:cNvPr id="17" name="Star: 12 Points 16">
            <a:extLst>
              <a:ext uri="{FF2B5EF4-FFF2-40B4-BE49-F238E27FC236}">
                <a16:creationId xmlns:a16="http://schemas.microsoft.com/office/drawing/2014/main" id="{FEF2548A-E3EF-4213-8673-6A5165352E83}"/>
              </a:ext>
            </a:extLst>
          </p:cNvPr>
          <p:cNvSpPr/>
          <p:nvPr/>
        </p:nvSpPr>
        <p:spPr>
          <a:xfrm>
            <a:off x="9618450" y="3437994"/>
            <a:ext cx="2330848" cy="1740411"/>
          </a:xfrm>
          <a:prstGeom prst="star12">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rPr>
              <a:t>Premium Service Only</a:t>
            </a:r>
          </a:p>
        </p:txBody>
      </p:sp>
    </p:spTree>
    <p:extLst>
      <p:ext uri="{BB962C8B-B14F-4D97-AF65-F5344CB8AC3E}">
        <p14:creationId xmlns:p14="http://schemas.microsoft.com/office/powerpoint/2010/main" val="27211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a:bodyPr>
          <a:lstStyle/>
          <a:p>
            <a:r>
              <a:rPr lang="en-US" sz="4000" u="sng" spc="800" dirty="0">
                <a:solidFill>
                  <a:schemeClr val="accent1"/>
                </a:solidFill>
              </a:rPr>
              <a:t>Patron Experience</a:t>
            </a:r>
            <a:endParaRPr lang="en-US" sz="4000" u="sng" dirty="0">
              <a:solidFill>
                <a:schemeClr val="accent1"/>
              </a:solidFill>
            </a:endParaRPr>
          </a:p>
        </p:txBody>
      </p:sp>
      <p:sp>
        <p:nvSpPr>
          <p:cNvPr id="4" name="Footer Placeholder 3">
            <a:extLst>
              <a:ext uri="{FF2B5EF4-FFF2-40B4-BE49-F238E27FC236}">
                <a16:creationId xmlns:a16="http://schemas.microsoft.com/office/drawing/2014/main" id="{0E40EA71-6C10-42AE-9C7A-27B95D06B79A}"/>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dirty="0"/>
              <a:t>www.nassaulibrary.org/about/tutor-com/</a:t>
            </a:r>
          </a:p>
        </p:txBody>
      </p:sp>
      <p:sp>
        <p:nvSpPr>
          <p:cNvPr id="5" name="Slide Number Placeholder 4">
            <a:extLst>
              <a:ext uri="{FF2B5EF4-FFF2-40B4-BE49-F238E27FC236}">
                <a16:creationId xmlns:a16="http://schemas.microsoft.com/office/drawing/2014/main" id="{CA2C71E1-DD07-42B2-8A4D-8B460C2AEB14}"/>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22</a:t>
            </a:fld>
            <a:endParaRPr lang="en-US">
              <a:solidFill>
                <a:schemeClr val="bg1">
                  <a:lumMod val="85000"/>
                </a:schemeClr>
              </a:solidFill>
            </a:endParaRPr>
          </a:p>
        </p:txBody>
      </p:sp>
      <p:sp>
        <p:nvSpPr>
          <p:cNvPr id="11" name="Content Placeholder 10"/>
          <p:cNvSpPr>
            <a:spLocks noGrp="1"/>
          </p:cNvSpPr>
          <p:nvPr>
            <p:ph idx="1"/>
          </p:nvPr>
        </p:nvSpPr>
        <p:spPr>
          <a:xfrm>
            <a:off x="7918121" y="1655065"/>
            <a:ext cx="4124527" cy="4720614"/>
          </a:xfrm>
        </p:spPr>
        <p:txBody>
          <a:bodyPr>
            <a:normAutofit/>
          </a:bodyPr>
          <a:lstStyle/>
          <a:p>
            <a:endParaRPr lang="en-US" sz="1900" b="1" u="sng" dirty="0">
              <a:solidFill>
                <a:schemeClr val="bg1"/>
              </a:solidFill>
            </a:endParaRPr>
          </a:p>
          <a:p>
            <a:pPr marL="0" indent="0">
              <a:buClr>
                <a:schemeClr val="bg1"/>
              </a:buClr>
              <a:buNone/>
            </a:pPr>
            <a:r>
              <a:rPr lang="en-US" b="1" dirty="0" err="1">
                <a:solidFill>
                  <a:schemeClr val="accent3"/>
                </a:solidFill>
              </a:rPr>
              <a:t>SkillsCenter</a:t>
            </a:r>
            <a:r>
              <a:rPr lang="en-US" b="1" dirty="0">
                <a:solidFill>
                  <a:schemeClr val="accent3"/>
                </a:solidFill>
              </a:rPr>
              <a:t>™ Resource Library</a:t>
            </a:r>
          </a:p>
          <a:p>
            <a:pPr marL="0" indent="0">
              <a:buClr>
                <a:schemeClr val="bg1"/>
              </a:buClr>
              <a:buNone/>
            </a:pPr>
            <a:r>
              <a:rPr lang="en-US" b="1" dirty="0">
                <a:solidFill>
                  <a:schemeClr val="bg1"/>
                </a:solidFill>
              </a:rPr>
              <a:t>Study • Test Prep •  Job Search</a:t>
            </a:r>
          </a:p>
          <a:p>
            <a:pPr marL="0" indent="0">
              <a:buClr>
                <a:schemeClr val="bg1"/>
              </a:buClr>
              <a:buNone/>
            </a:pPr>
            <a:endParaRPr lang="en-US" b="1" dirty="0">
              <a:solidFill>
                <a:schemeClr val="bg1"/>
              </a:solidFill>
            </a:endParaRPr>
          </a:p>
          <a:p>
            <a:pPr>
              <a:buClr>
                <a:schemeClr val="bg1"/>
              </a:buClr>
            </a:pPr>
            <a:r>
              <a:rPr lang="en-US" sz="1900" dirty="0">
                <a:solidFill>
                  <a:schemeClr val="bg1"/>
                </a:solidFill>
              </a:rPr>
              <a:t>Websites</a:t>
            </a:r>
          </a:p>
          <a:p>
            <a:pPr>
              <a:buClr>
                <a:schemeClr val="bg1"/>
              </a:buClr>
            </a:pPr>
            <a:r>
              <a:rPr lang="en-US" sz="1900" dirty="0">
                <a:solidFill>
                  <a:schemeClr val="bg1"/>
                </a:solidFill>
              </a:rPr>
              <a:t>Videos</a:t>
            </a:r>
          </a:p>
          <a:p>
            <a:pPr>
              <a:buClr>
                <a:schemeClr val="bg1"/>
              </a:buClr>
            </a:pPr>
            <a:r>
              <a:rPr lang="en-US" sz="1900" dirty="0">
                <a:solidFill>
                  <a:schemeClr val="bg1"/>
                </a:solidFill>
              </a:rPr>
              <a:t>Tutor.com Sessions</a:t>
            </a:r>
          </a:p>
          <a:p>
            <a:pPr>
              <a:buClr>
                <a:schemeClr val="bg1"/>
              </a:buClr>
            </a:pPr>
            <a:r>
              <a:rPr lang="en-US" sz="1900" dirty="0">
                <a:solidFill>
                  <a:schemeClr val="bg1"/>
                </a:solidFill>
              </a:rPr>
              <a:t>Sample Tests &amp; Worksheets</a:t>
            </a:r>
          </a:p>
          <a:p>
            <a:pPr>
              <a:buClr>
                <a:schemeClr val="bg1"/>
              </a:buClr>
            </a:pPr>
            <a:r>
              <a:rPr lang="en-US" sz="1900" dirty="0">
                <a:solidFill>
                  <a:schemeClr val="bg1"/>
                </a:solidFill>
              </a:rPr>
              <a:t>Learning Games</a:t>
            </a:r>
          </a:p>
          <a:p>
            <a:pPr>
              <a:buClr>
                <a:schemeClr val="bg1"/>
              </a:buClr>
            </a:pPr>
            <a:r>
              <a:rPr lang="en-US" sz="1900" dirty="0">
                <a:solidFill>
                  <a:schemeClr val="bg1"/>
                </a:solidFill>
              </a:rPr>
              <a:t>Flashcards</a:t>
            </a:r>
          </a:p>
          <a:p>
            <a:pPr>
              <a:buClr>
                <a:schemeClr val="bg1"/>
              </a:buClr>
            </a:pPr>
            <a:r>
              <a:rPr lang="en-US" sz="1900" dirty="0">
                <a:solidFill>
                  <a:schemeClr val="bg1"/>
                </a:solidFill>
              </a:rPr>
              <a:t>Textbook Solutions</a:t>
            </a:r>
          </a:p>
          <a:p>
            <a:pPr>
              <a:buClr>
                <a:schemeClr val="bg1"/>
              </a:buClr>
            </a:pPr>
            <a:endParaRPr lang="en-US" sz="1900" dirty="0">
              <a:solidFill>
                <a:schemeClr val="bg1"/>
              </a:solidFill>
            </a:endParaRPr>
          </a:p>
        </p:txBody>
      </p:sp>
      <p:pic>
        <p:nvPicPr>
          <p:cNvPr id="3" name="Picture 2">
            <a:extLst>
              <a:ext uri="{FF2B5EF4-FFF2-40B4-BE49-F238E27FC236}">
                <a16:creationId xmlns:a16="http://schemas.microsoft.com/office/drawing/2014/main" id="{F53BF7BB-5126-4B25-89AE-93857728D0DD}"/>
              </a:ext>
            </a:extLst>
          </p:cNvPr>
          <p:cNvPicPr>
            <a:picLocks noChangeAspect="1"/>
          </p:cNvPicPr>
          <p:nvPr/>
        </p:nvPicPr>
        <p:blipFill rotWithShape="1">
          <a:blip r:embed="rId2"/>
          <a:srcRect b="26956"/>
          <a:stretch/>
        </p:blipFill>
        <p:spPr>
          <a:xfrm>
            <a:off x="1420334" y="292608"/>
            <a:ext cx="5366330" cy="6083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560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8" name="Rectangle 17"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8A80E9-B85A-4B37-BF04-70380CD52E9F}"/>
              </a:ext>
            </a:extLst>
          </p:cNvPr>
          <p:cNvSpPr>
            <a:spLocks noGrp="1"/>
          </p:cNvSpPr>
          <p:nvPr>
            <p:ph type="title"/>
          </p:nvPr>
        </p:nvSpPr>
        <p:spPr>
          <a:xfrm>
            <a:off x="4916251" y="1231506"/>
            <a:ext cx="6338958" cy="4394988"/>
          </a:xfrm>
        </p:spPr>
        <p:txBody>
          <a:bodyPr vert="horz" lIns="91440" tIns="45720" rIns="91440" bIns="45720" rtlCol="0" anchor="ctr">
            <a:normAutofit/>
          </a:bodyPr>
          <a:lstStyle/>
          <a:p>
            <a:pPr algn="ctr"/>
            <a:r>
              <a:rPr lang="en-US" sz="6600" spc="800"/>
              <a:t>Questions?</a:t>
            </a:r>
          </a:p>
        </p:txBody>
      </p:sp>
      <p:sp>
        <p:nvSpPr>
          <p:cNvPr id="3" name="Content Placeholder 2">
            <a:extLst>
              <a:ext uri="{FF2B5EF4-FFF2-40B4-BE49-F238E27FC236}">
                <a16:creationId xmlns:a16="http://schemas.microsoft.com/office/drawing/2014/main" id="{06B49F3A-009C-49A3-9E44-E49F96B53747}"/>
              </a:ext>
            </a:extLst>
          </p:cNvPr>
          <p:cNvSpPr>
            <a:spLocks noGrp="1"/>
          </p:cNvSpPr>
          <p:nvPr>
            <p:ph idx="1"/>
          </p:nvPr>
        </p:nvSpPr>
        <p:spPr>
          <a:xfrm>
            <a:off x="566929" y="1565556"/>
            <a:ext cx="3112442" cy="3726888"/>
          </a:xfrm>
        </p:spPr>
        <p:txBody>
          <a:bodyPr vert="horz" lIns="91440" tIns="45720" rIns="91440" bIns="45720" rtlCol="0" anchor="ctr">
            <a:normAutofit/>
          </a:bodyPr>
          <a:lstStyle/>
          <a:p>
            <a:pPr marL="0" indent="0">
              <a:lnSpc>
                <a:spcPct val="100000"/>
              </a:lnSpc>
              <a:buNone/>
            </a:pPr>
            <a:r>
              <a:rPr lang="en-US" sz="2800" b="1" cap="all" spc="400" dirty="0">
                <a:solidFill>
                  <a:schemeClr val="tx2"/>
                </a:solidFill>
              </a:rPr>
              <a:t>Next Up:</a:t>
            </a:r>
          </a:p>
          <a:p>
            <a:pPr marL="0" indent="0">
              <a:lnSpc>
                <a:spcPct val="100000"/>
              </a:lnSpc>
              <a:buNone/>
            </a:pPr>
            <a:r>
              <a:rPr lang="en-US" sz="2800" b="1" cap="all" spc="400" dirty="0">
                <a:solidFill>
                  <a:schemeClr val="tx2"/>
                </a:solidFill>
              </a:rPr>
              <a:t>Sat/act essentials</a:t>
            </a:r>
          </a:p>
        </p:txBody>
      </p:sp>
      <p:sp>
        <p:nvSpPr>
          <p:cNvPr id="4" name="Footer Placeholder 3">
            <a:extLst>
              <a:ext uri="{FF2B5EF4-FFF2-40B4-BE49-F238E27FC236}">
                <a16:creationId xmlns:a16="http://schemas.microsoft.com/office/drawing/2014/main" id="{B47CC6E8-3643-4538-B006-8238AF85B7A3}"/>
              </a:ext>
            </a:extLst>
          </p:cNvPr>
          <p:cNvSpPr>
            <a:spLocks noGrp="1"/>
          </p:cNvSpPr>
          <p:nvPr>
            <p:ph type="ftr" sz="quarter" idx="11"/>
          </p:nvPr>
        </p:nvSpPr>
        <p:spPr>
          <a:xfrm>
            <a:off x="4916251" y="6375679"/>
            <a:ext cx="4849708" cy="345796"/>
          </a:xfrm>
        </p:spPr>
        <p:txBody>
          <a:bodyPr vert="horz" lIns="91440" tIns="45720" rIns="91440" bIns="45720" rtlCol="0" anchor="ctr">
            <a:normAutofit/>
          </a:bodyPr>
          <a:lstStyle/>
          <a:p>
            <a:pPr algn="l">
              <a:spcAft>
                <a:spcPts val="600"/>
              </a:spcAft>
            </a:pPr>
            <a:r>
              <a:rPr lang="en-US">
                <a:solidFill>
                  <a:schemeClr val="accent1">
                    <a:lumMod val="50000"/>
                  </a:schemeClr>
                </a:solidFill>
              </a:rPr>
              <a:t>www.nassaulibrary.org/about/tutor-com/</a:t>
            </a:r>
          </a:p>
        </p:txBody>
      </p:sp>
      <p:sp>
        <p:nvSpPr>
          <p:cNvPr id="5" name="Slide Number Placeholder 4">
            <a:extLst>
              <a:ext uri="{FF2B5EF4-FFF2-40B4-BE49-F238E27FC236}">
                <a16:creationId xmlns:a16="http://schemas.microsoft.com/office/drawing/2014/main" id="{6BE5E883-EFED-4A2C-BD1A-CBC05AC58BDE}"/>
              </a:ext>
            </a:extLst>
          </p:cNvPr>
          <p:cNvSpPr>
            <a:spLocks noGrp="1"/>
          </p:cNvSpPr>
          <p:nvPr>
            <p:ph type="sldNum" sz="quarter" idx="12"/>
          </p:nvPr>
        </p:nvSpPr>
        <p:spPr>
          <a:xfrm>
            <a:off x="10427923" y="6375679"/>
            <a:ext cx="1120610" cy="345796"/>
          </a:xfrm>
        </p:spPr>
        <p:txBody>
          <a:bodyPr vert="horz" lIns="91440" tIns="45720" rIns="91440" bIns="45720" rtlCol="0" anchor="ctr">
            <a:normAutofit/>
          </a:bodyPr>
          <a:lstStyle/>
          <a:p>
            <a:pPr>
              <a:spcAft>
                <a:spcPts val="600"/>
              </a:spcAft>
            </a:pPr>
            <a:fld id="{71766878-3199-4EAB-94E7-2D6D11070E14}" type="slidenum">
              <a:rPr lang="en-US" kern="1200" baseline="0" dirty="0">
                <a:solidFill>
                  <a:schemeClr val="accent1">
                    <a:lumMod val="50000"/>
                  </a:schemeClr>
                </a:solidFill>
                <a:latin typeface="+mn-lt"/>
                <a:ea typeface="+mn-ea"/>
                <a:cs typeface="+mn-cs"/>
              </a:rPr>
              <a:pPr>
                <a:spcAft>
                  <a:spcPts val="600"/>
                </a:spcAft>
              </a:pPr>
              <a:t>23</a:t>
            </a:fld>
            <a:endParaRPr lang="en-US" kern="1200" baseline="0" dirty="0">
              <a:solidFill>
                <a:schemeClr val="accent1">
                  <a:lumMod val="50000"/>
                </a:schemeClr>
              </a:solidFill>
              <a:latin typeface="+mn-lt"/>
              <a:ea typeface="+mn-ea"/>
              <a:cs typeface="+mn-cs"/>
            </a:endParaRPr>
          </a:p>
        </p:txBody>
      </p:sp>
      <p:sp>
        <p:nvSpPr>
          <p:cNvPr id="11" name="TextBox 10">
            <a:extLst>
              <a:ext uri="{FF2B5EF4-FFF2-40B4-BE49-F238E27FC236}">
                <a16:creationId xmlns:a16="http://schemas.microsoft.com/office/drawing/2014/main" id="{95242ECC-8D54-49CA-BB49-1F49BD786871}"/>
              </a:ext>
            </a:extLst>
          </p:cNvPr>
          <p:cNvSpPr txBox="1"/>
          <p:nvPr/>
        </p:nvSpPr>
        <p:spPr>
          <a:xfrm>
            <a:off x="283464" y="0"/>
            <a:ext cx="11870750" cy="523220"/>
          </a:xfrm>
          <a:prstGeom prst="rect">
            <a:avLst/>
          </a:prstGeom>
          <a:solidFill>
            <a:schemeClr val="accent1"/>
          </a:solidFill>
        </p:spPr>
        <p:txBody>
          <a:bodyPr wrap="none" rtlCol="0">
            <a:spAutoFit/>
          </a:bodyPr>
          <a:lstStyle/>
          <a:p>
            <a:r>
              <a:rPr lang="en-US" sz="2800" dirty="0"/>
              <a:t>http://www.tutor.com/cmspublicfiles/WWW/Nassau_2018_Spring_Training.pptx</a:t>
            </a:r>
          </a:p>
        </p:txBody>
      </p:sp>
    </p:spTree>
    <p:extLst>
      <p:ext uri="{BB962C8B-B14F-4D97-AF65-F5344CB8AC3E}">
        <p14:creationId xmlns:p14="http://schemas.microsoft.com/office/powerpoint/2010/main" val="333254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3A4D663C-F0F8-48C8-888C-A520988F3A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68"/>
          <a:stretch/>
        </p:blipFill>
        <p:spPr>
          <a:xfrm>
            <a:off x="5279472" y="665756"/>
            <a:ext cx="5995465" cy="5552748"/>
          </a:xfrm>
          <a:prstGeom prst="rect">
            <a:avLst/>
          </a:prstGeom>
        </p:spPr>
      </p:pic>
      <p:sp>
        <p:nvSpPr>
          <p:cNvPr id="2" name="Title 1">
            <a:extLst>
              <a:ext uri="{FF2B5EF4-FFF2-40B4-BE49-F238E27FC236}">
                <a16:creationId xmlns:a16="http://schemas.microsoft.com/office/drawing/2014/main" id="{D47CECD7-01E1-4BA4-83AF-0E66C1503136}"/>
              </a:ext>
            </a:extLst>
          </p:cNvPr>
          <p:cNvSpPr>
            <a:spLocks noGrp="1"/>
          </p:cNvSpPr>
          <p:nvPr>
            <p:ph type="title"/>
          </p:nvPr>
        </p:nvSpPr>
        <p:spPr>
          <a:xfrm>
            <a:off x="1251679" y="645107"/>
            <a:ext cx="3384329" cy="1640894"/>
          </a:xfrm>
        </p:spPr>
        <p:txBody>
          <a:bodyPr anchor="t">
            <a:normAutofit/>
          </a:bodyPr>
          <a:lstStyle/>
          <a:p>
            <a:r>
              <a:rPr lang="en-US" sz="4000" u="sng" dirty="0"/>
              <a:t>Patron Experience</a:t>
            </a:r>
          </a:p>
        </p:txBody>
      </p:sp>
      <p:sp>
        <p:nvSpPr>
          <p:cNvPr id="4" name="Footer Placeholder 3">
            <a:extLst>
              <a:ext uri="{FF2B5EF4-FFF2-40B4-BE49-F238E27FC236}">
                <a16:creationId xmlns:a16="http://schemas.microsoft.com/office/drawing/2014/main" id="{97945A0B-5D15-4A38-B4E5-D080F53715EE}"/>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F7974CD8-025B-4371-A844-81A3204F0D06}"/>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24</a:t>
            </a:fld>
            <a:endParaRPr lang="en-US"/>
          </a:p>
        </p:txBody>
      </p:sp>
      <p:sp>
        <p:nvSpPr>
          <p:cNvPr id="11" name="Content Placeholder 10"/>
          <p:cNvSpPr>
            <a:spLocks noGrp="1"/>
          </p:cNvSpPr>
          <p:nvPr>
            <p:ph idx="1"/>
          </p:nvPr>
        </p:nvSpPr>
        <p:spPr>
          <a:xfrm>
            <a:off x="1251678" y="2286001"/>
            <a:ext cx="3530633" cy="3940844"/>
          </a:xfrm>
        </p:spPr>
        <p:txBody>
          <a:bodyPr>
            <a:normAutofit/>
          </a:bodyPr>
          <a:lstStyle/>
          <a:p>
            <a:pPr marL="0" indent="0">
              <a:buNone/>
            </a:pPr>
            <a:r>
              <a:rPr lang="en-US" b="1" dirty="0">
                <a:solidFill>
                  <a:schemeClr val="accent3"/>
                </a:solidFill>
              </a:rPr>
              <a:t>SAT/ACT Essentials</a:t>
            </a:r>
          </a:p>
          <a:p>
            <a:pPr marL="0" indent="0">
              <a:buNone/>
            </a:pPr>
            <a:r>
              <a:rPr lang="en-US" dirty="0">
                <a:solidFill>
                  <a:schemeClr val="tx1"/>
                </a:solidFill>
              </a:rPr>
              <a:t>The Princeton Review’s Self-Paced Prep Course</a:t>
            </a:r>
          </a:p>
          <a:p>
            <a:r>
              <a:rPr lang="en-US" dirty="0">
                <a:solidFill>
                  <a:schemeClr val="tx1"/>
                </a:solidFill>
              </a:rPr>
              <a:t>Practice Tests for ACT &amp; SAT</a:t>
            </a:r>
          </a:p>
          <a:p>
            <a:r>
              <a:rPr lang="en-US" dirty="0">
                <a:solidFill>
                  <a:schemeClr val="tx1"/>
                </a:solidFill>
              </a:rPr>
              <a:t>Detailed Score Report</a:t>
            </a:r>
          </a:p>
          <a:p>
            <a:r>
              <a:rPr lang="en-US" dirty="0">
                <a:solidFill>
                  <a:schemeClr val="tx1"/>
                </a:solidFill>
              </a:rPr>
              <a:t>Video Lessons</a:t>
            </a:r>
          </a:p>
          <a:p>
            <a:r>
              <a:rPr lang="en-US" dirty="0">
                <a:solidFill>
                  <a:schemeClr val="tx1"/>
                </a:solidFill>
              </a:rPr>
              <a:t>Practice Drills</a:t>
            </a:r>
          </a:p>
          <a:p>
            <a:r>
              <a:rPr lang="en-US" dirty="0">
                <a:solidFill>
                  <a:schemeClr val="tx1"/>
                </a:solidFill>
              </a:rPr>
              <a:t>Admissions Advice</a:t>
            </a:r>
          </a:p>
        </p:txBody>
      </p:sp>
    </p:spTree>
    <p:extLst>
      <p:ext uri="{BB962C8B-B14F-4D97-AF65-F5344CB8AC3E}">
        <p14:creationId xmlns:p14="http://schemas.microsoft.com/office/powerpoint/2010/main" val="176463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0E52-6777-4CC7-9ADB-74DF082E9E8D}"/>
              </a:ext>
            </a:extLst>
          </p:cNvPr>
          <p:cNvSpPr>
            <a:spLocks noGrp="1"/>
          </p:cNvSpPr>
          <p:nvPr>
            <p:ph type="title"/>
          </p:nvPr>
        </p:nvSpPr>
        <p:spPr/>
        <p:txBody>
          <a:bodyPr/>
          <a:lstStyle/>
          <a:p>
            <a:r>
              <a:rPr lang="en-US" dirty="0"/>
              <a:t>Admissions advice</a:t>
            </a:r>
          </a:p>
        </p:txBody>
      </p:sp>
      <p:sp>
        <p:nvSpPr>
          <p:cNvPr id="3" name="Content Placeholder 2">
            <a:extLst>
              <a:ext uri="{FF2B5EF4-FFF2-40B4-BE49-F238E27FC236}">
                <a16:creationId xmlns:a16="http://schemas.microsoft.com/office/drawing/2014/main" id="{273E4834-234C-4563-BD53-8A252B0EAE7A}"/>
              </a:ext>
            </a:extLst>
          </p:cNvPr>
          <p:cNvSpPr>
            <a:spLocks noGrp="1"/>
          </p:cNvSpPr>
          <p:nvPr>
            <p:ph idx="1"/>
          </p:nvPr>
        </p:nvSpPr>
        <p:spPr>
          <a:xfrm>
            <a:off x="1251678" y="1426465"/>
            <a:ext cx="10178322" cy="3593591"/>
          </a:xfrm>
        </p:spPr>
        <p:txBody>
          <a:bodyPr>
            <a:normAutofit/>
          </a:bodyPr>
          <a:lstStyle/>
          <a:p>
            <a:pPr marL="0" indent="0">
              <a:buNone/>
            </a:pPr>
            <a:r>
              <a:rPr lang="en-US" sz="2800" b="1" dirty="0">
                <a:solidFill>
                  <a:schemeClr val="accent3"/>
                </a:solidFill>
              </a:rPr>
              <a:t>Taking Both SAT &amp; ACT can be beneficial. </a:t>
            </a:r>
          </a:p>
        </p:txBody>
      </p:sp>
      <p:sp>
        <p:nvSpPr>
          <p:cNvPr id="5" name="Slide Number Placeholder 4">
            <a:extLst>
              <a:ext uri="{FF2B5EF4-FFF2-40B4-BE49-F238E27FC236}">
                <a16:creationId xmlns:a16="http://schemas.microsoft.com/office/drawing/2014/main" id="{C4A66782-4F82-45E0-A96E-4B5FA4F64003}"/>
              </a:ext>
            </a:extLst>
          </p:cNvPr>
          <p:cNvSpPr>
            <a:spLocks noGrp="1"/>
          </p:cNvSpPr>
          <p:nvPr>
            <p:ph type="sldNum" sz="quarter" idx="12"/>
          </p:nvPr>
        </p:nvSpPr>
        <p:spPr/>
        <p:txBody>
          <a:bodyPr/>
          <a:lstStyle/>
          <a:p>
            <a:fld id="{71766878-3199-4EAB-94E7-2D6D11070E14}" type="slidenum">
              <a:rPr lang="en-US" smtClean="0"/>
              <a:t>25</a:t>
            </a:fld>
            <a:endParaRPr lang="en-US" dirty="0"/>
          </a:p>
        </p:txBody>
      </p:sp>
      <p:sp>
        <p:nvSpPr>
          <p:cNvPr id="6" name="TextBox 5">
            <a:extLst>
              <a:ext uri="{FF2B5EF4-FFF2-40B4-BE49-F238E27FC236}">
                <a16:creationId xmlns:a16="http://schemas.microsoft.com/office/drawing/2014/main" id="{1B9DF080-492C-4B75-B8EB-0B5C0B98AA43}"/>
              </a:ext>
            </a:extLst>
          </p:cNvPr>
          <p:cNvSpPr txBox="1"/>
          <p:nvPr/>
        </p:nvSpPr>
        <p:spPr>
          <a:xfrm>
            <a:off x="1251678" y="2358917"/>
            <a:ext cx="970283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Increase chances of MERIT BASED AID.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Provide more information to admissions counselors.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ACT could, for some schools, replace the SAT Subject Tests.</a:t>
            </a:r>
          </a:p>
        </p:txBody>
      </p:sp>
      <p:cxnSp>
        <p:nvCxnSpPr>
          <p:cNvPr id="8" name="Straight Connector 7">
            <a:extLst>
              <a:ext uri="{FF2B5EF4-FFF2-40B4-BE49-F238E27FC236}">
                <a16:creationId xmlns:a16="http://schemas.microsoft.com/office/drawing/2014/main" id="{580B07CC-CACA-4E00-BAD6-1ABE713E29BE}"/>
              </a:ext>
            </a:extLst>
          </p:cNvPr>
          <p:cNvCxnSpPr>
            <a:cxnSpLocks/>
          </p:cNvCxnSpPr>
          <p:nvPr/>
        </p:nvCxnSpPr>
        <p:spPr>
          <a:xfrm>
            <a:off x="1335024" y="2093976"/>
            <a:ext cx="9582912" cy="18288"/>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E8F3A78E-E238-4049-BB45-B169D5141211}"/>
              </a:ext>
            </a:extLst>
          </p:cNvPr>
          <p:cNvSpPr txBox="1"/>
          <p:nvPr/>
        </p:nvSpPr>
        <p:spPr>
          <a:xfrm>
            <a:off x="1335024" y="4898351"/>
            <a:ext cx="3465576" cy="1477328"/>
          </a:xfrm>
          <a:prstGeom prst="rect">
            <a:avLst/>
          </a:prstGeom>
          <a:noFill/>
        </p:spPr>
        <p:txBody>
          <a:bodyPr wrap="square" rtlCol="0">
            <a:spAutoFit/>
          </a:bodyPr>
          <a:lstStyle/>
          <a:p>
            <a:r>
              <a:rPr lang="en-US" b="1" dirty="0"/>
              <a:t>SAT Test Dates</a:t>
            </a:r>
          </a:p>
          <a:p>
            <a:r>
              <a:rPr lang="en-US" dirty="0"/>
              <a:t>Mar 10	Oct 6</a:t>
            </a:r>
          </a:p>
          <a:p>
            <a:r>
              <a:rPr lang="en-US" dirty="0"/>
              <a:t>May 5	Nov 3</a:t>
            </a:r>
          </a:p>
          <a:p>
            <a:r>
              <a:rPr lang="en-US" dirty="0"/>
              <a:t>June 2	Dec 1</a:t>
            </a:r>
          </a:p>
          <a:p>
            <a:r>
              <a:rPr lang="en-US" dirty="0"/>
              <a:t>Aug 25</a:t>
            </a:r>
          </a:p>
        </p:txBody>
      </p:sp>
      <p:sp>
        <p:nvSpPr>
          <p:cNvPr id="12" name="TextBox 11">
            <a:extLst>
              <a:ext uri="{FF2B5EF4-FFF2-40B4-BE49-F238E27FC236}">
                <a16:creationId xmlns:a16="http://schemas.microsoft.com/office/drawing/2014/main" id="{83B71919-3BF1-4153-B870-7CB76139ACFD}"/>
              </a:ext>
            </a:extLst>
          </p:cNvPr>
          <p:cNvSpPr txBox="1"/>
          <p:nvPr/>
        </p:nvSpPr>
        <p:spPr>
          <a:xfrm>
            <a:off x="5170932" y="4863591"/>
            <a:ext cx="1911096" cy="1477328"/>
          </a:xfrm>
          <a:prstGeom prst="rect">
            <a:avLst/>
          </a:prstGeom>
          <a:noFill/>
        </p:spPr>
        <p:txBody>
          <a:bodyPr wrap="square" rtlCol="0">
            <a:spAutoFit/>
          </a:bodyPr>
          <a:lstStyle/>
          <a:p>
            <a:r>
              <a:rPr lang="en-US" b="1" dirty="0"/>
              <a:t>ACT Test Dates</a:t>
            </a:r>
          </a:p>
          <a:p>
            <a:r>
              <a:rPr lang="en-US" dirty="0"/>
              <a:t>Feb 10	Sep 8</a:t>
            </a:r>
          </a:p>
          <a:p>
            <a:r>
              <a:rPr lang="en-US" dirty="0"/>
              <a:t>Apr 14	Oct 27</a:t>
            </a:r>
          </a:p>
          <a:p>
            <a:r>
              <a:rPr lang="en-US" dirty="0"/>
              <a:t>June 9	Dec 8</a:t>
            </a:r>
          </a:p>
          <a:p>
            <a:r>
              <a:rPr lang="en-US" dirty="0"/>
              <a:t>July 14	</a:t>
            </a:r>
          </a:p>
        </p:txBody>
      </p:sp>
      <p:sp>
        <p:nvSpPr>
          <p:cNvPr id="13" name="TextBox 12">
            <a:extLst>
              <a:ext uri="{FF2B5EF4-FFF2-40B4-BE49-F238E27FC236}">
                <a16:creationId xmlns:a16="http://schemas.microsoft.com/office/drawing/2014/main" id="{F1A4D881-CF4C-47AA-8708-0C7F641C3237}"/>
              </a:ext>
            </a:extLst>
          </p:cNvPr>
          <p:cNvSpPr txBox="1"/>
          <p:nvPr/>
        </p:nvSpPr>
        <p:spPr>
          <a:xfrm>
            <a:off x="8510016" y="4898351"/>
            <a:ext cx="3465576" cy="1200329"/>
          </a:xfrm>
          <a:prstGeom prst="rect">
            <a:avLst/>
          </a:prstGeom>
          <a:noFill/>
        </p:spPr>
        <p:txBody>
          <a:bodyPr wrap="square" rtlCol="0">
            <a:spAutoFit/>
          </a:bodyPr>
          <a:lstStyle/>
          <a:p>
            <a:r>
              <a:rPr lang="en-US" b="1" dirty="0"/>
              <a:t>Early Decision/Early Action</a:t>
            </a:r>
          </a:p>
          <a:p>
            <a:r>
              <a:rPr lang="en-US" dirty="0"/>
              <a:t>Applications generally due on or around Nov. 1, Nov 15, Dec. 1 or Dec 15, depending on school.</a:t>
            </a:r>
          </a:p>
        </p:txBody>
      </p:sp>
      <p:cxnSp>
        <p:nvCxnSpPr>
          <p:cNvPr id="14" name="Straight Connector 13">
            <a:extLst>
              <a:ext uri="{FF2B5EF4-FFF2-40B4-BE49-F238E27FC236}">
                <a16:creationId xmlns:a16="http://schemas.microsoft.com/office/drawing/2014/main" id="{931D9B1B-4E3C-4E76-8DE3-F4C05A30BEAC}"/>
              </a:ext>
            </a:extLst>
          </p:cNvPr>
          <p:cNvCxnSpPr>
            <a:cxnSpLocks/>
          </p:cNvCxnSpPr>
          <p:nvPr/>
        </p:nvCxnSpPr>
        <p:spPr>
          <a:xfrm>
            <a:off x="1335024" y="4544562"/>
            <a:ext cx="9582912" cy="18288"/>
          </a:xfrm>
          <a:prstGeom prst="line">
            <a:avLst/>
          </a:prstGeom>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4F23EA30-67E2-4E4A-BE33-68AE0D4DD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266" y="2596664"/>
            <a:ext cx="1587246" cy="1587246"/>
          </a:xfrm>
          <a:prstGeom prst="rect">
            <a:avLst/>
          </a:prstGeom>
        </p:spPr>
      </p:pic>
    </p:spTree>
    <p:extLst>
      <p:ext uri="{BB962C8B-B14F-4D97-AF65-F5344CB8AC3E}">
        <p14:creationId xmlns:p14="http://schemas.microsoft.com/office/powerpoint/2010/main" val="140218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Freeform 6" title="Left scallop edge">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5" name="Rectangle 24" title="right edge border">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53F502-6FFE-4C9E-BDF9-05D60F5529DE}"/>
              </a:ext>
            </a:extLst>
          </p:cNvPr>
          <p:cNvSpPr>
            <a:spLocks noGrp="1"/>
          </p:cNvSpPr>
          <p:nvPr>
            <p:ph type="title"/>
          </p:nvPr>
        </p:nvSpPr>
        <p:spPr>
          <a:xfrm>
            <a:off x="1251678" y="382385"/>
            <a:ext cx="10178322" cy="1408036"/>
          </a:xfrm>
        </p:spPr>
        <p:txBody>
          <a:bodyPr anchor="ctr">
            <a:normAutofit fontScale="90000"/>
          </a:bodyPr>
          <a:lstStyle/>
          <a:p>
            <a:r>
              <a:rPr lang="en-US" sz="5700" u="sng" dirty="0"/>
              <a:t>Patron experience</a:t>
            </a:r>
            <a:br>
              <a:rPr lang="en-US" sz="3200" u="sng" dirty="0"/>
            </a:br>
            <a:br>
              <a:rPr lang="en-US" sz="3200" u="sng" dirty="0"/>
            </a:br>
            <a:endParaRPr lang="en-US" sz="3200" u="sng" dirty="0"/>
          </a:p>
        </p:txBody>
      </p:sp>
      <p:sp>
        <p:nvSpPr>
          <p:cNvPr id="4" name="Footer Placeholder 3">
            <a:extLst>
              <a:ext uri="{FF2B5EF4-FFF2-40B4-BE49-F238E27FC236}">
                <a16:creationId xmlns:a16="http://schemas.microsoft.com/office/drawing/2014/main" id="{7CBB8E28-9D20-4ADB-A68C-7E384A683A02}"/>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solidFill>
                  <a:schemeClr val="tx1">
                    <a:lumMod val="50000"/>
                    <a:lumOff val="50000"/>
                  </a:schemeClr>
                </a:solidFill>
              </a:rPr>
              <a:t>www.nassaulibrary.org/about/tutor-com/</a:t>
            </a:r>
          </a:p>
        </p:txBody>
      </p:sp>
      <p:sp>
        <p:nvSpPr>
          <p:cNvPr id="5" name="Slide Number Placeholder 4">
            <a:extLst>
              <a:ext uri="{FF2B5EF4-FFF2-40B4-BE49-F238E27FC236}">
                <a16:creationId xmlns:a16="http://schemas.microsoft.com/office/drawing/2014/main" id="{DDC19A50-3960-40DD-B9AA-1569B498D386}"/>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sp>
        <p:nvSpPr>
          <p:cNvPr id="3" name="Rectangle 2">
            <a:extLst>
              <a:ext uri="{FF2B5EF4-FFF2-40B4-BE49-F238E27FC236}">
                <a16:creationId xmlns:a16="http://schemas.microsoft.com/office/drawing/2014/main" id="{810F15B4-8B48-48E1-A67E-DC3635683A77}"/>
              </a:ext>
            </a:extLst>
          </p:cNvPr>
          <p:cNvSpPr/>
          <p:nvPr/>
        </p:nvSpPr>
        <p:spPr>
          <a:xfrm>
            <a:off x="1250950" y="1123434"/>
            <a:ext cx="5411866" cy="646331"/>
          </a:xfrm>
          <a:prstGeom prst="rect">
            <a:avLst/>
          </a:prstGeom>
        </p:spPr>
        <p:txBody>
          <a:bodyPr wrap="none">
            <a:spAutoFit/>
          </a:bodyPr>
          <a:lstStyle/>
          <a:p>
            <a:r>
              <a:rPr lang="en-US" sz="3600" b="1" dirty="0">
                <a:solidFill>
                  <a:schemeClr val="accent3"/>
                </a:solidFill>
              </a:rPr>
              <a:t>In-Library Practice Tests</a:t>
            </a:r>
          </a:p>
        </p:txBody>
      </p:sp>
      <p:sp>
        <p:nvSpPr>
          <p:cNvPr id="17" name="Content Placeholder 16">
            <a:extLst>
              <a:ext uri="{FF2B5EF4-FFF2-40B4-BE49-F238E27FC236}">
                <a16:creationId xmlns:a16="http://schemas.microsoft.com/office/drawing/2014/main" id="{04FC1376-A182-49AD-AF4C-9A49BB92C918}"/>
              </a:ext>
            </a:extLst>
          </p:cNvPr>
          <p:cNvSpPr>
            <a:spLocks noGrp="1"/>
          </p:cNvSpPr>
          <p:nvPr>
            <p:ph idx="1"/>
          </p:nvPr>
        </p:nvSpPr>
        <p:spPr>
          <a:xfrm>
            <a:off x="1251678" y="2142512"/>
            <a:ext cx="10178322" cy="3593591"/>
          </a:xfrm>
        </p:spPr>
        <p:txBody>
          <a:bodyPr>
            <a:noAutofit/>
          </a:bodyPr>
          <a:lstStyle/>
          <a:p>
            <a:r>
              <a:rPr lang="en-US" dirty="0"/>
              <a:t>Choose SAT or ACT. Check local schools to see what they require. Do the high schools offer one and not the other? Does New York offer aid based on test scores?</a:t>
            </a:r>
          </a:p>
          <a:p>
            <a:r>
              <a:rPr lang="en-US" dirty="0"/>
              <a:t>Choose your space: computer lab or classroom style? Capacity? Quiet Environment?</a:t>
            </a:r>
          </a:p>
          <a:p>
            <a:r>
              <a:rPr lang="en-US" dirty="0"/>
              <a:t>Advertise and inform.  </a:t>
            </a:r>
          </a:p>
          <a:p>
            <a:pPr lvl="1"/>
            <a:r>
              <a:rPr lang="en-US" sz="2000" dirty="0"/>
              <a:t>Require registration. </a:t>
            </a:r>
          </a:p>
          <a:p>
            <a:pPr lvl="1"/>
            <a:r>
              <a:rPr lang="en-US" sz="2000" dirty="0"/>
              <a:t>Require library card (due to authentication). </a:t>
            </a:r>
          </a:p>
          <a:p>
            <a:pPr lvl="1"/>
            <a:r>
              <a:rPr lang="en-US" sz="2000" dirty="0"/>
              <a:t>Provide “Pre-Program Packet.”</a:t>
            </a:r>
          </a:p>
          <a:p>
            <a:r>
              <a:rPr lang="en-US" dirty="0"/>
              <a:t>Print Materials</a:t>
            </a:r>
          </a:p>
          <a:p>
            <a:pPr lvl="1"/>
            <a:r>
              <a:rPr lang="en-US" sz="2000" dirty="0"/>
              <a:t>Test Booklet &amp; Bubble Sheet if not in computer lab</a:t>
            </a:r>
          </a:p>
          <a:p>
            <a:r>
              <a:rPr lang="en-US" dirty="0"/>
              <a:t>Do a dry-run to get a “Score Report” and understand the process</a:t>
            </a:r>
          </a:p>
        </p:txBody>
      </p:sp>
      <p:sp>
        <p:nvSpPr>
          <p:cNvPr id="22" name="Rectangle: Rounded Corners 21">
            <a:extLst>
              <a:ext uri="{FF2B5EF4-FFF2-40B4-BE49-F238E27FC236}">
                <a16:creationId xmlns:a16="http://schemas.microsoft.com/office/drawing/2014/main" id="{E433B69B-7FE5-4E8E-A4B6-12659B05358E}"/>
              </a:ext>
            </a:extLst>
          </p:cNvPr>
          <p:cNvSpPr/>
          <p:nvPr/>
        </p:nvSpPr>
        <p:spPr>
          <a:xfrm>
            <a:off x="7437304" y="3619954"/>
            <a:ext cx="3833870" cy="17847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Remember to book enough time in the room. These tests are LONG. Give time to log everyone in if using computers. </a:t>
            </a:r>
          </a:p>
          <a:p>
            <a:pPr algn="ctr"/>
            <a:r>
              <a:rPr lang="en-US" dirty="0"/>
              <a:t>Give at least 15 minutes to explain “Essentials” prior to the test.</a:t>
            </a:r>
          </a:p>
        </p:txBody>
      </p:sp>
    </p:spTree>
    <p:extLst>
      <p:ext uri="{BB962C8B-B14F-4D97-AF65-F5344CB8AC3E}">
        <p14:creationId xmlns:p14="http://schemas.microsoft.com/office/powerpoint/2010/main" val="188659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707D-EC5E-4AE4-A024-7663EE87ACFF}"/>
              </a:ext>
            </a:extLst>
          </p:cNvPr>
          <p:cNvSpPr>
            <a:spLocks noGrp="1"/>
          </p:cNvSpPr>
          <p:nvPr>
            <p:ph type="title"/>
          </p:nvPr>
        </p:nvSpPr>
        <p:spPr/>
        <p:txBody>
          <a:bodyPr/>
          <a:lstStyle/>
          <a:p>
            <a:r>
              <a:rPr lang="en-US" dirty="0"/>
              <a:t>Pre-Program Packet</a:t>
            </a:r>
          </a:p>
        </p:txBody>
      </p:sp>
      <p:sp>
        <p:nvSpPr>
          <p:cNvPr id="4" name="Footer Placeholder 3">
            <a:extLst>
              <a:ext uri="{FF2B5EF4-FFF2-40B4-BE49-F238E27FC236}">
                <a16:creationId xmlns:a16="http://schemas.microsoft.com/office/drawing/2014/main" id="{440C09AD-D001-4152-9388-662E18512BF7}"/>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19FD31AF-975A-49DF-A920-E9097D299B71}"/>
              </a:ext>
            </a:extLst>
          </p:cNvPr>
          <p:cNvSpPr>
            <a:spLocks noGrp="1"/>
          </p:cNvSpPr>
          <p:nvPr>
            <p:ph type="sldNum" sz="quarter" idx="12"/>
          </p:nvPr>
        </p:nvSpPr>
        <p:spPr/>
        <p:txBody>
          <a:bodyPr/>
          <a:lstStyle/>
          <a:p>
            <a:fld id="{71766878-3199-4EAB-94E7-2D6D11070E14}" type="slidenum">
              <a:rPr lang="en-US" smtClean="0"/>
              <a:t>27</a:t>
            </a:fld>
            <a:endParaRPr lang="en-US" dirty="0"/>
          </a:p>
        </p:txBody>
      </p:sp>
      <p:sp>
        <p:nvSpPr>
          <p:cNvPr id="6" name="Content Placeholder 5">
            <a:extLst>
              <a:ext uri="{FF2B5EF4-FFF2-40B4-BE49-F238E27FC236}">
                <a16:creationId xmlns:a16="http://schemas.microsoft.com/office/drawing/2014/main" id="{F19142D8-F721-4C4D-A7D9-732D737AC9F6}"/>
              </a:ext>
            </a:extLst>
          </p:cNvPr>
          <p:cNvSpPr txBox="1">
            <a:spLocks noGrp="1"/>
          </p:cNvSpPr>
          <p:nvPr>
            <p:ph idx="1"/>
          </p:nvPr>
        </p:nvSpPr>
        <p:spPr>
          <a:xfrm>
            <a:off x="1251678" y="1558887"/>
            <a:ext cx="10178322" cy="4714111"/>
          </a:xfrm>
          <a:prstGeom prst="rect">
            <a:avLst/>
          </a:prstGeom>
          <a:noFill/>
        </p:spPr>
        <p:txBody>
          <a:bodyPr wrap="square" rtlCol="0">
            <a:spAutoFit/>
          </a:bodyPr>
          <a:lstStyle/>
          <a:p>
            <a:pPr marL="0" indent="0">
              <a:buNone/>
            </a:pPr>
            <a:r>
              <a:rPr lang="en-US" b="1" dirty="0">
                <a:solidFill>
                  <a:schemeClr val="accent3"/>
                </a:solidFill>
              </a:rPr>
              <a:t>Steps to Prepare</a:t>
            </a:r>
          </a:p>
          <a:p>
            <a:pPr marL="342900" indent="-342900">
              <a:buFont typeface="+mj-lt"/>
              <a:buAutoNum type="arabicPeriod"/>
            </a:pPr>
            <a:r>
              <a:rPr lang="en-US" dirty="0">
                <a:solidFill>
                  <a:schemeClr val="tx1"/>
                </a:solidFill>
              </a:rPr>
              <a:t>Get a library card.</a:t>
            </a:r>
          </a:p>
          <a:p>
            <a:pPr marL="342900" indent="-342900">
              <a:buFont typeface="+mj-lt"/>
              <a:buAutoNum type="arabicPeriod"/>
            </a:pPr>
            <a:r>
              <a:rPr lang="en-US" dirty="0">
                <a:solidFill>
                  <a:schemeClr val="tx1"/>
                </a:solidFill>
              </a:rPr>
              <a:t>Register for a Tutor.com Account.</a:t>
            </a:r>
          </a:p>
          <a:p>
            <a:pPr marL="342900" indent="-342900">
              <a:buFont typeface="+mj-lt"/>
              <a:buAutoNum type="arabicPeriod"/>
            </a:pPr>
            <a:r>
              <a:rPr lang="en-US" dirty="0">
                <a:solidFill>
                  <a:schemeClr val="tx1"/>
                </a:solidFill>
              </a:rPr>
              <a:t>Complete “Test Strategies” module.</a:t>
            </a:r>
          </a:p>
          <a:p>
            <a:pPr marL="0" indent="0">
              <a:buNone/>
            </a:pPr>
            <a:endParaRPr lang="en-US" b="1" dirty="0"/>
          </a:p>
          <a:p>
            <a:pPr marL="0" indent="0">
              <a:buNone/>
            </a:pPr>
            <a:r>
              <a:rPr lang="en-US" b="1" dirty="0">
                <a:solidFill>
                  <a:schemeClr val="accent3"/>
                </a:solidFill>
              </a:rPr>
              <a:t>What to Bring</a:t>
            </a:r>
          </a:p>
          <a:p>
            <a:pPr marL="457200" indent="-457200">
              <a:buFont typeface="+mj-lt"/>
              <a:buAutoNum type="arabicPeriod"/>
            </a:pPr>
            <a:r>
              <a:rPr lang="en-US" dirty="0">
                <a:solidFill>
                  <a:schemeClr val="tx1"/>
                </a:solidFill>
              </a:rPr>
              <a:t>https://collegereadiness.collegeboard.org/sat/taking-the-test/test-day-checklist </a:t>
            </a:r>
          </a:p>
          <a:p>
            <a:pPr marL="457200" indent="-457200">
              <a:buFont typeface="+mj-lt"/>
              <a:buAutoNum type="arabicPeriod"/>
            </a:pPr>
            <a:r>
              <a:rPr lang="en-US" dirty="0">
                <a:solidFill>
                  <a:schemeClr val="tx1"/>
                </a:solidFill>
              </a:rPr>
              <a:t>https://www.act.org/content/act/en/products-and-services/the-act/test-day.html </a:t>
            </a:r>
          </a:p>
          <a:p>
            <a:pPr marL="457200" indent="-457200">
              <a:buFont typeface="+mj-lt"/>
              <a:buAutoNum type="arabicPeriod"/>
            </a:pPr>
            <a:endParaRPr lang="en-US" dirty="0">
              <a:solidFill>
                <a:srgbClr val="0070C0"/>
              </a:solidFill>
            </a:endParaRPr>
          </a:p>
          <a:p>
            <a:pPr marL="0" indent="0">
              <a:buNone/>
            </a:pPr>
            <a:r>
              <a:rPr lang="en-US" b="1" dirty="0">
                <a:solidFill>
                  <a:schemeClr val="accent3"/>
                </a:solidFill>
              </a:rPr>
              <a:t>How to Use Essentials Guide</a:t>
            </a:r>
          </a:p>
          <a:p>
            <a:pPr marL="457200" indent="-457200">
              <a:buFont typeface="+mj-lt"/>
              <a:buAutoNum type="arabicPeriod"/>
            </a:pPr>
            <a:r>
              <a:rPr lang="en-US" dirty="0">
                <a:solidFill>
                  <a:schemeClr val="tx1"/>
                </a:solidFill>
              </a:rPr>
              <a:t>www.tutor.com/clientcarelib/essentials </a:t>
            </a:r>
          </a:p>
        </p:txBody>
      </p:sp>
      <p:sp>
        <p:nvSpPr>
          <p:cNvPr id="8" name="Rectangle: Rounded Corners 7">
            <a:extLst>
              <a:ext uri="{FF2B5EF4-FFF2-40B4-BE49-F238E27FC236}">
                <a16:creationId xmlns:a16="http://schemas.microsoft.com/office/drawing/2014/main" id="{E60DC895-F481-4832-86D8-D303063DE29C}"/>
              </a:ext>
            </a:extLst>
          </p:cNvPr>
          <p:cNvSpPr/>
          <p:nvPr/>
        </p:nvSpPr>
        <p:spPr>
          <a:xfrm>
            <a:off x="7437304" y="1558887"/>
            <a:ext cx="3833870" cy="17847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Be prepared for students that have not taken these steps. You’ll need extra time at the beginning to get a few of them setup with Tutor.com accounts.</a:t>
            </a:r>
          </a:p>
        </p:txBody>
      </p:sp>
    </p:spTree>
    <p:extLst>
      <p:ext uri="{BB962C8B-B14F-4D97-AF65-F5344CB8AC3E}">
        <p14:creationId xmlns:p14="http://schemas.microsoft.com/office/powerpoint/2010/main" val="577159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FEA0-6655-4299-BEF1-8955EE9EC692}"/>
              </a:ext>
            </a:extLst>
          </p:cNvPr>
          <p:cNvSpPr>
            <a:spLocks noGrp="1"/>
          </p:cNvSpPr>
          <p:nvPr>
            <p:ph type="title"/>
          </p:nvPr>
        </p:nvSpPr>
        <p:spPr/>
        <p:txBody>
          <a:bodyPr/>
          <a:lstStyle/>
          <a:p>
            <a:r>
              <a:rPr lang="en-US" dirty="0"/>
              <a:t>TEST day</a:t>
            </a:r>
          </a:p>
        </p:txBody>
      </p:sp>
      <p:sp>
        <p:nvSpPr>
          <p:cNvPr id="3" name="Content Placeholder 2">
            <a:extLst>
              <a:ext uri="{FF2B5EF4-FFF2-40B4-BE49-F238E27FC236}">
                <a16:creationId xmlns:a16="http://schemas.microsoft.com/office/drawing/2014/main" id="{B2DDB52E-E093-4539-86F7-A7CCEBE8B155}"/>
              </a:ext>
            </a:extLst>
          </p:cNvPr>
          <p:cNvSpPr>
            <a:spLocks noGrp="1"/>
          </p:cNvSpPr>
          <p:nvPr>
            <p:ph idx="1"/>
          </p:nvPr>
        </p:nvSpPr>
        <p:spPr>
          <a:xfrm>
            <a:off x="1251678" y="1415668"/>
            <a:ext cx="10178322" cy="4960011"/>
          </a:xfrm>
        </p:spPr>
        <p:txBody>
          <a:bodyPr>
            <a:normAutofit fontScale="92500" lnSpcReduction="10000"/>
          </a:bodyPr>
          <a:lstStyle/>
          <a:p>
            <a:r>
              <a:rPr lang="en-US" sz="2800" b="1" dirty="0">
                <a:solidFill>
                  <a:schemeClr val="accent3"/>
                </a:solidFill>
              </a:rPr>
              <a:t>Provide refreshments. </a:t>
            </a:r>
            <a:r>
              <a:rPr lang="en-US" sz="2800" dirty="0"/>
              <a:t>The tests do allow for “break time.”</a:t>
            </a:r>
          </a:p>
          <a:p>
            <a:r>
              <a:rPr lang="en-US" sz="2800" dirty="0"/>
              <a:t>If using computers, </a:t>
            </a:r>
            <a:r>
              <a:rPr lang="en-US" sz="2800" b="1" dirty="0">
                <a:solidFill>
                  <a:schemeClr val="accent3"/>
                </a:solidFill>
              </a:rPr>
              <a:t>have computers already on </a:t>
            </a:r>
            <a:r>
              <a:rPr lang="en-US" sz="2800" dirty="0"/>
              <a:t>the Tutor.com authentication page.</a:t>
            </a:r>
          </a:p>
          <a:p>
            <a:r>
              <a:rPr lang="en-US" sz="2800" dirty="0"/>
              <a:t>Spend 10-15 minutes </a:t>
            </a:r>
            <a:r>
              <a:rPr lang="en-US" sz="2800" b="1" dirty="0">
                <a:solidFill>
                  <a:schemeClr val="accent3"/>
                </a:solidFill>
              </a:rPr>
              <a:t>showing them the Tutor.com service </a:t>
            </a:r>
            <a:r>
              <a:rPr lang="en-US" sz="2800" dirty="0"/>
              <a:t>and explaining how to use their Score Reports &amp; Coursework to improve.</a:t>
            </a:r>
          </a:p>
          <a:p>
            <a:r>
              <a:rPr lang="en-US" sz="2800" dirty="0"/>
              <a:t>If using printed tests and bubble sheets, be sure to </a:t>
            </a:r>
            <a:r>
              <a:rPr lang="en-US" sz="2800" b="1" dirty="0">
                <a:solidFill>
                  <a:schemeClr val="accent3"/>
                </a:solidFill>
              </a:rPr>
              <a:t>show them how to enter their answers</a:t>
            </a:r>
            <a:r>
              <a:rPr lang="en-US" sz="2800" dirty="0"/>
              <a:t> into the Essentials program. Tell them EXACTLY which practice test they are taking.</a:t>
            </a:r>
          </a:p>
          <a:p>
            <a:r>
              <a:rPr lang="en-US" sz="2800" dirty="0"/>
              <a:t>When it is time to start, </a:t>
            </a:r>
            <a:r>
              <a:rPr lang="en-US" sz="2800" b="1" dirty="0">
                <a:solidFill>
                  <a:schemeClr val="accent3"/>
                </a:solidFill>
              </a:rPr>
              <a:t>launch the online proctor. </a:t>
            </a:r>
            <a:r>
              <a:rPr lang="en-US" sz="2800" dirty="0"/>
              <a:t>Even if using computers to take the test, the online proctor simulates the test day environment so they can learn pacing.</a:t>
            </a:r>
          </a:p>
          <a:p>
            <a:endParaRPr lang="en-US" dirty="0"/>
          </a:p>
        </p:txBody>
      </p:sp>
      <p:sp>
        <p:nvSpPr>
          <p:cNvPr id="4" name="Footer Placeholder 3">
            <a:extLst>
              <a:ext uri="{FF2B5EF4-FFF2-40B4-BE49-F238E27FC236}">
                <a16:creationId xmlns:a16="http://schemas.microsoft.com/office/drawing/2014/main" id="{B38912CA-55CF-4905-AEDE-8764C07F2D78}"/>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8154E334-B19E-4D24-A8BA-0A96D3C4B3EE}"/>
              </a:ext>
            </a:extLst>
          </p:cNvPr>
          <p:cNvSpPr>
            <a:spLocks noGrp="1"/>
          </p:cNvSpPr>
          <p:nvPr>
            <p:ph type="sldNum" sz="quarter" idx="12"/>
          </p:nvPr>
        </p:nvSpPr>
        <p:spPr/>
        <p:txBody>
          <a:bodyPr/>
          <a:lstStyle/>
          <a:p>
            <a:fld id="{71766878-3199-4EAB-94E7-2D6D11070E14}" type="slidenum">
              <a:rPr lang="en-US" smtClean="0"/>
              <a:t>28</a:t>
            </a:fld>
            <a:endParaRPr lang="en-US" dirty="0"/>
          </a:p>
        </p:txBody>
      </p:sp>
    </p:spTree>
    <p:extLst>
      <p:ext uri="{BB962C8B-B14F-4D97-AF65-F5344CB8AC3E}">
        <p14:creationId xmlns:p14="http://schemas.microsoft.com/office/powerpoint/2010/main" val="320617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5" name="Rectangle 14"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16F056-33F4-4D62-A2BA-60857871037F}"/>
              </a:ext>
            </a:extLst>
          </p:cNvPr>
          <p:cNvSpPr>
            <a:spLocks noGrp="1"/>
          </p:cNvSpPr>
          <p:nvPr>
            <p:ph type="title"/>
          </p:nvPr>
        </p:nvSpPr>
        <p:spPr>
          <a:xfrm>
            <a:off x="8339328" y="457200"/>
            <a:ext cx="3090672" cy="1197864"/>
          </a:xfrm>
        </p:spPr>
        <p:txBody>
          <a:bodyPr anchor="b">
            <a:normAutofit fontScale="90000"/>
          </a:bodyPr>
          <a:lstStyle/>
          <a:p>
            <a:r>
              <a:rPr lang="en-US" sz="3200" u="sng" dirty="0">
                <a:solidFill>
                  <a:schemeClr val="accent1"/>
                </a:solidFill>
              </a:rPr>
              <a:t>Understanding score reports</a:t>
            </a:r>
          </a:p>
        </p:txBody>
      </p:sp>
      <p:sp>
        <p:nvSpPr>
          <p:cNvPr id="3" name="Content Placeholder 2">
            <a:extLst>
              <a:ext uri="{FF2B5EF4-FFF2-40B4-BE49-F238E27FC236}">
                <a16:creationId xmlns:a16="http://schemas.microsoft.com/office/drawing/2014/main" id="{B309D509-BC0A-4BB5-9CE5-D5571860D6D7}"/>
              </a:ext>
            </a:extLst>
          </p:cNvPr>
          <p:cNvSpPr>
            <a:spLocks noGrp="1"/>
          </p:cNvSpPr>
          <p:nvPr>
            <p:ph idx="1"/>
          </p:nvPr>
        </p:nvSpPr>
        <p:spPr>
          <a:xfrm>
            <a:off x="8339328" y="2112263"/>
            <a:ext cx="3624990" cy="3767329"/>
          </a:xfrm>
        </p:spPr>
        <p:txBody>
          <a:bodyPr>
            <a:normAutofit/>
          </a:bodyPr>
          <a:lstStyle/>
          <a:p>
            <a:pPr marL="0" indent="0">
              <a:buNone/>
            </a:pPr>
            <a:r>
              <a:rPr lang="en-US" sz="2400" b="1" dirty="0">
                <a:solidFill>
                  <a:schemeClr val="accent3"/>
                </a:solidFill>
              </a:rPr>
              <a:t>Composite Score</a:t>
            </a:r>
          </a:p>
          <a:p>
            <a:pPr lvl="1"/>
            <a:r>
              <a:rPr lang="en-US" sz="2400" dirty="0">
                <a:solidFill>
                  <a:schemeClr val="bg1"/>
                </a:solidFill>
              </a:rPr>
              <a:t>Total</a:t>
            </a:r>
          </a:p>
          <a:p>
            <a:pPr lvl="1"/>
            <a:r>
              <a:rPr lang="en-US" sz="2400" dirty="0">
                <a:solidFill>
                  <a:schemeClr val="bg1"/>
                </a:solidFill>
              </a:rPr>
              <a:t>By Section</a:t>
            </a:r>
          </a:p>
          <a:p>
            <a:pPr lvl="1"/>
            <a:r>
              <a:rPr lang="en-US" sz="2400" dirty="0">
                <a:solidFill>
                  <a:schemeClr val="bg1"/>
                </a:solidFill>
              </a:rPr>
              <a:t>Compared to Target</a:t>
            </a:r>
          </a:p>
          <a:p>
            <a:pPr marL="0" indent="0">
              <a:buNone/>
            </a:pPr>
            <a:r>
              <a:rPr lang="en-US" sz="2400" b="1" dirty="0">
                <a:solidFill>
                  <a:schemeClr val="accent3"/>
                </a:solidFill>
              </a:rPr>
              <a:t>Section Score</a:t>
            </a:r>
          </a:p>
          <a:p>
            <a:pPr lvl="1"/>
            <a:r>
              <a:rPr lang="en-US" sz="2400" dirty="0">
                <a:solidFill>
                  <a:schemeClr val="bg1"/>
                </a:solidFill>
              </a:rPr>
              <a:t>By Question</a:t>
            </a:r>
          </a:p>
          <a:p>
            <a:pPr lvl="1"/>
            <a:r>
              <a:rPr lang="en-US" sz="2400" dirty="0">
                <a:solidFill>
                  <a:schemeClr val="bg1"/>
                </a:solidFill>
              </a:rPr>
              <a:t>By Category</a:t>
            </a:r>
          </a:p>
        </p:txBody>
      </p:sp>
      <p:sp>
        <p:nvSpPr>
          <p:cNvPr id="4" name="Footer Placeholder 3">
            <a:extLst>
              <a:ext uri="{FF2B5EF4-FFF2-40B4-BE49-F238E27FC236}">
                <a16:creationId xmlns:a16="http://schemas.microsoft.com/office/drawing/2014/main" id="{1EC37BA9-057A-485A-9F6E-11CBFE6C3BE7}"/>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B163E2F5-7C86-4D37-B1A6-D89458CD3142}"/>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a:t>
            </a:fld>
            <a:endParaRPr lang="en-US">
              <a:solidFill>
                <a:schemeClr val="bg1">
                  <a:lumMod val="85000"/>
                </a:schemeClr>
              </a:solidFill>
            </a:endParaRPr>
          </a:p>
        </p:txBody>
      </p:sp>
      <p:pic>
        <p:nvPicPr>
          <p:cNvPr id="7" name="Picture 6">
            <a:extLst>
              <a:ext uri="{FF2B5EF4-FFF2-40B4-BE49-F238E27FC236}">
                <a16:creationId xmlns:a16="http://schemas.microsoft.com/office/drawing/2014/main" id="{6233A512-6C06-44E0-B305-6F8940C4C50E}"/>
              </a:ext>
            </a:extLst>
          </p:cNvPr>
          <p:cNvPicPr>
            <a:picLocks noChangeAspect="1"/>
          </p:cNvPicPr>
          <p:nvPr/>
        </p:nvPicPr>
        <p:blipFill>
          <a:blip r:embed="rId2"/>
          <a:stretch>
            <a:fillRect/>
          </a:stretch>
        </p:blipFill>
        <p:spPr>
          <a:xfrm>
            <a:off x="892806" y="114300"/>
            <a:ext cx="6334125"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106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A217-5DB3-4A76-B5B2-3C24588B3044}"/>
              </a:ext>
            </a:extLst>
          </p:cNvPr>
          <p:cNvSpPr>
            <a:spLocks noGrp="1"/>
          </p:cNvSpPr>
          <p:nvPr>
            <p:ph type="title"/>
          </p:nvPr>
        </p:nvSpPr>
        <p:spPr/>
        <p:txBody>
          <a:bodyPr/>
          <a:lstStyle/>
          <a:p>
            <a:r>
              <a:rPr lang="en-US" dirty="0"/>
              <a:t>Basic versus premium</a:t>
            </a:r>
          </a:p>
        </p:txBody>
      </p:sp>
      <p:graphicFrame>
        <p:nvGraphicFramePr>
          <p:cNvPr id="7" name="Content Placeholder 6">
            <a:extLst>
              <a:ext uri="{FF2B5EF4-FFF2-40B4-BE49-F238E27FC236}">
                <a16:creationId xmlns:a16="http://schemas.microsoft.com/office/drawing/2014/main" id="{AFD689B0-9C35-40BC-848D-6344F042979B}"/>
              </a:ext>
            </a:extLst>
          </p:cNvPr>
          <p:cNvGraphicFramePr>
            <a:graphicFrameLocks noGrp="1"/>
          </p:cNvGraphicFramePr>
          <p:nvPr>
            <p:ph idx="1"/>
            <p:extLst>
              <p:ext uri="{D42A27DB-BD31-4B8C-83A1-F6EECF244321}">
                <p14:modId xmlns:p14="http://schemas.microsoft.com/office/powerpoint/2010/main" val="3418726399"/>
              </p:ext>
            </p:extLst>
          </p:nvPr>
        </p:nvGraphicFramePr>
        <p:xfrm>
          <a:off x="1251678" y="1128451"/>
          <a:ext cx="9154194" cy="5608464"/>
        </p:xfrm>
        <a:graphic>
          <a:graphicData uri="http://schemas.openxmlformats.org/drawingml/2006/table">
            <a:tbl>
              <a:tblPr firstRow="1" firstCol="1" bandRow="1">
                <a:tableStyleId>{5C22544A-7EE6-4342-B048-85BDC9FD1C3A}</a:tableStyleId>
              </a:tblPr>
              <a:tblGrid>
                <a:gridCol w="6292122">
                  <a:extLst>
                    <a:ext uri="{9D8B030D-6E8A-4147-A177-3AD203B41FA5}">
                      <a16:colId xmlns:a16="http://schemas.microsoft.com/office/drawing/2014/main" val="1173600074"/>
                    </a:ext>
                  </a:extLst>
                </a:gridCol>
                <a:gridCol w="1408176">
                  <a:extLst>
                    <a:ext uri="{9D8B030D-6E8A-4147-A177-3AD203B41FA5}">
                      <a16:colId xmlns:a16="http://schemas.microsoft.com/office/drawing/2014/main" val="2613639121"/>
                    </a:ext>
                  </a:extLst>
                </a:gridCol>
                <a:gridCol w="1453896">
                  <a:extLst>
                    <a:ext uri="{9D8B030D-6E8A-4147-A177-3AD203B41FA5}">
                      <a16:colId xmlns:a16="http://schemas.microsoft.com/office/drawing/2014/main" val="645175030"/>
                    </a:ext>
                  </a:extLst>
                </a:gridCol>
              </a:tblGrid>
              <a:tr h="373524">
                <a:tc>
                  <a:txBody>
                    <a:bodyPr/>
                    <a:lstStyle/>
                    <a:p>
                      <a:pPr marL="0" marR="0">
                        <a:lnSpc>
                          <a:spcPct val="105000"/>
                        </a:lnSpc>
                        <a:spcBef>
                          <a:spcPts val="0"/>
                        </a:spcBef>
                        <a:spcAft>
                          <a:spcPts val="200"/>
                        </a:spcAft>
                      </a:pPr>
                      <a:r>
                        <a:rPr lang="en-US" sz="1400">
                          <a:effectLst/>
                          <a:latin typeface="+mn-lt"/>
                        </a:rPr>
                        <a:t> </a:t>
                      </a:r>
                      <a:endParaRPr lang="en-US" sz="140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Premium</a:t>
                      </a:r>
                    </a:p>
                  </a:txBody>
                  <a:tcPr marL="58884" marR="58884" marT="0" marB="0"/>
                </a:tc>
                <a:tc>
                  <a:txBody>
                    <a:bodyPr/>
                    <a:lstStyle/>
                    <a:p>
                      <a:pPr marL="0" marR="0" algn="ctr">
                        <a:lnSpc>
                          <a:spcPct val="105000"/>
                        </a:lnSpc>
                        <a:spcBef>
                          <a:spcPts val="0"/>
                        </a:spcBef>
                        <a:spcAft>
                          <a:spcPts val="200"/>
                        </a:spcAft>
                      </a:pPr>
                      <a:r>
                        <a:rPr lang="en-US" sz="1400" dirty="0">
                          <a:effectLst/>
                          <a:latin typeface="+mn-lt"/>
                        </a:rPr>
                        <a:t>Basic</a:t>
                      </a:r>
                    </a:p>
                  </a:txBody>
                  <a:tcPr marL="58884" marR="58884" marT="0" marB="0"/>
                </a:tc>
                <a:extLst>
                  <a:ext uri="{0D108BD9-81ED-4DB2-BD59-A6C34878D82A}">
                    <a16:rowId xmlns:a16="http://schemas.microsoft.com/office/drawing/2014/main" val="1922798259"/>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Online tutors 7 days/</a:t>
                      </a:r>
                      <a:r>
                        <a:rPr lang="en-US" sz="1400" b="0" dirty="0" err="1">
                          <a:solidFill>
                            <a:schemeClr val="tx1"/>
                          </a:solidFill>
                          <a:effectLst/>
                          <a:latin typeface="+mn-lt"/>
                        </a:rPr>
                        <a:t>wk</a:t>
                      </a:r>
                      <a:r>
                        <a:rPr lang="en-US" sz="1400" b="0" dirty="0">
                          <a:solidFill>
                            <a:schemeClr val="tx1"/>
                          </a:solidFill>
                          <a:effectLst/>
                          <a:latin typeface="+mn-lt"/>
                        </a:rPr>
                        <a:t> from 2-10 p.m.</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0000"/>
                        </a:lnSpc>
                        <a:spcBef>
                          <a:spcPts val="0"/>
                        </a:spcBef>
                        <a:spcAft>
                          <a:spcPts val="200"/>
                        </a:spcAft>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637140768"/>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Live 1-to-1 tutoring in: </a:t>
                      </a:r>
                      <a:r>
                        <a:rPr lang="en-US" sz="1400" b="1" dirty="0">
                          <a:solidFill>
                            <a:schemeClr val="tx1"/>
                          </a:solidFill>
                          <a:effectLst/>
                          <a:latin typeface="+mn-lt"/>
                        </a:rPr>
                        <a:t>Math, Reading, Writing, English, Science, Social Studies</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4020151276"/>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Live 1-to-1 tutoring in: </a:t>
                      </a:r>
                      <a:r>
                        <a:rPr lang="en-US" sz="1400" b="1" dirty="0">
                          <a:solidFill>
                            <a:schemeClr val="tx1"/>
                          </a:solidFill>
                          <a:effectLst/>
                          <a:latin typeface="+mn-lt"/>
                        </a:rPr>
                        <a:t>Test Prep and Job Prep</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4079319049"/>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Live 1-to-1 tutoring in: </a:t>
                      </a:r>
                      <a:r>
                        <a:rPr lang="en-US" sz="1400" b="1" dirty="0">
                          <a:solidFill>
                            <a:schemeClr val="tx1"/>
                          </a:solidFill>
                          <a:effectLst/>
                          <a:latin typeface="+mn-lt"/>
                        </a:rPr>
                        <a:t>ESL/ELL and Citizenship</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1052285641"/>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Live 1-to-1 tutoring in: </a:t>
                      </a:r>
                      <a:r>
                        <a:rPr lang="en-US" sz="1400" b="1" dirty="0">
                          <a:solidFill>
                            <a:schemeClr val="tx1"/>
                          </a:solidFill>
                          <a:effectLst/>
                          <a:latin typeface="+mn-lt"/>
                        </a:rPr>
                        <a:t>Spanish Language Learning (for English speakers)</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0000"/>
                        </a:lnSpc>
                        <a:spcBef>
                          <a:spcPts val="0"/>
                        </a:spcBef>
                        <a:spcAft>
                          <a:spcPts val="200"/>
                        </a:spcAft>
                      </a:pP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109439174"/>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Live 1-to-1 tutoring in: </a:t>
                      </a:r>
                      <a:r>
                        <a:rPr lang="en-US" sz="1400" b="1" dirty="0">
                          <a:solidFill>
                            <a:schemeClr val="tx1"/>
                          </a:solidFill>
                          <a:effectLst/>
                          <a:latin typeface="+mn-lt"/>
                        </a:rPr>
                        <a:t>Microsoft Office (Word, Excel, PowerPoint)</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0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667246227"/>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English- and Spanish-Speaking Tutors </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1769198734"/>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SAT/ACT Essentials (featuring The Princeton Review test prep materials)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303771433"/>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TASC High School Equivalency assistance through the Skills Center</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1346157080"/>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Drop-off Essay Writing Review</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0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357629370"/>
                  </a:ext>
                </a:extLst>
              </a:tr>
              <a:tr h="274320">
                <a:tc>
                  <a:txBody>
                    <a:bodyPr/>
                    <a:lstStyle/>
                    <a:p>
                      <a:pPr marL="0" marR="0">
                        <a:lnSpc>
                          <a:spcPct val="100000"/>
                        </a:lnSpc>
                        <a:spcBef>
                          <a:spcPts val="0"/>
                        </a:spcBef>
                        <a:spcAft>
                          <a:spcPts val="200"/>
                        </a:spcAft>
                      </a:pPr>
                      <a:r>
                        <a:rPr lang="en-US" sz="1400" b="0" dirty="0">
                          <a:solidFill>
                            <a:schemeClr val="tx1"/>
                          </a:solidFill>
                          <a:effectLst/>
                          <a:latin typeface="+mn-lt"/>
                        </a:rPr>
                        <a:t>Drop-off High School Math   (Algebra-Calculus)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0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3216601355"/>
                  </a:ext>
                </a:extLst>
              </a:tr>
              <a:tr h="274320">
                <a:tc>
                  <a:txBody>
                    <a:bodyPr/>
                    <a:lstStyle/>
                    <a:p>
                      <a:pPr marL="0" marR="0">
                        <a:lnSpc>
                          <a:spcPct val="105000"/>
                        </a:lnSpc>
                        <a:spcBef>
                          <a:spcPts val="0"/>
                        </a:spcBef>
                        <a:spcAft>
                          <a:spcPts val="200"/>
                        </a:spcAft>
                      </a:pPr>
                      <a:r>
                        <a:rPr lang="en-US" sz="1400" b="0" dirty="0">
                          <a:solidFill>
                            <a:schemeClr val="tx1"/>
                          </a:solidFill>
                          <a:effectLst/>
                          <a:latin typeface="+mn-lt"/>
                        </a:rPr>
                        <a:t>Drop-off Resume and Cover Letter Review</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603120327"/>
                  </a:ext>
                </a:extLst>
              </a:tr>
              <a:tr h="171628">
                <a:tc>
                  <a:txBody>
                    <a:bodyPr/>
                    <a:lstStyle/>
                    <a:p>
                      <a:pPr marL="0" marR="0">
                        <a:lnSpc>
                          <a:spcPct val="105000"/>
                        </a:lnSpc>
                        <a:spcBef>
                          <a:spcPts val="0"/>
                        </a:spcBef>
                        <a:spcAft>
                          <a:spcPts val="200"/>
                        </a:spcAft>
                      </a:pPr>
                      <a:r>
                        <a:rPr lang="en-US" sz="1400" b="0" dirty="0">
                          <a:solidFill>
                            <a:schemeClr val="tx1"/>
                          </a:solidFill>
                          <a:effectLst/>
                          <a:latin typeface="+mn-lt"/>
                        </a:rPr>
                        <a:t>Assessment Quizzes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505434538"/>
                  </a:ext>
                </a:extLst>
              </a:tr>
              <a:tr h="274320">
                <a:tc>
                  <a:txBody>
                    <a:bodyPr/>
                    <a:lstStyle/>
                    <a:p>
                      <a:pPr marL="0" marR="0">
                        <a:lnSpc>
                          <a:spcPct val="105000"/>
                        </a:lnSpc>
                        <a:spcBef>
                          <a:spcPts val="0"/>
                        </a:spcBef>
                        <a:spcAft>
                          <a:spcPts val="200"/>
                        </a:spcAft>
                      </a:pPr>
                      <a:r>
                        <a:rPr lang="en-US" sz="1400" b="0" dirty="0">
                          <a:solidFill>
                            <a:schemeClr val="tx1"/>
                          </a:solidFill>
                          <a:effectLst/>
                          <a:latin typeface="+mn-lt"/>
                        </a:rPr>
                        <a:t>Client Resource Center with marketing and training materials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3323342481"/>
                  </a:ext>
                </a:extLst>
              </a:tr>
              <a:tr h="274320">
                <a:tc>
                  <a:txBody>
                    <a:bodyPr/>
                    <a:lstStyle/>
                    <a:p>
                      <a:pPr marL="0" marR="0">
                        <a:lnSpc>
                          <a:spcPct val="105000"/>
                        </a:lnSpc>
                        <a:spcBef>
                          <a:spcPts val="0"/>
                        </a:spcBef>
                        <a:spcAft>
                          <a:spcPts val="200"/>
                        </a:spcAft>
                      </a:pPr>
                      <a:r>
                        <a:rPr lang="en-US" sz="1400" b="0" dirty="0">
                          <a:solidFill>
                            <a:schemeClr val="tx1"/>
                          </a:solidFill>
                          <a:effectLst/>
                          <a:latin typeface="+mn-lt"/>
                        </a:rPr>
                        <a:t>Customized marketing materials for your library</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334462599"/>
                  </a:ext>
                </a:extLst>
              </a:tr>
              <a:tr h="274320">
                <a:tc>
                  <a:txBody>
                    <a:bodyPr/>
                    <a:lstStyle/>
                    <a:p>
                      <a:pPr marL="0" marR="0">
                        <a:lnSpc>
                          <a:spcPct val="105000"/>
                        </a:lnSpc>
                        <a:spcBef>
                          <a:spcPts val="0"/>
                        </a:spcBef>
                        <a:spcAft>
                          <a:spcPts val="200"/>
                        </a:spcAft>
                      </a:pPr>
                      <a:r>
                        <a:rPr lang="en-US" sz="1400" b="0" dirty="0">
                          <a:solidFill>
                            <a:schemeClr val="tx1"/>
                          </a:solidFill>
                          <a:effectLst/>
                          <a:latin typeface="+mn-lt"/>
                        </a:rPr>
                        <a:t>Monthly statistics reports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200"/>
                        </a:spcBef>
                        <a:spcAft>
                          <a:spcPts val="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2819387965"/>
                  </a:ext>
                </a:extLst>
              </a:tr>
              <a:tr h="171628">
                <a:tc>
                  <a:txBody>
                    <a:bodyPr/>
                    <a:lstStyle/>
                    <a:p>
                      <a:pPr marL="0" marR="0">
                        <a:lnSpc>
                          <a:spcPct val="105000"/>
                        </a:lnSpc>
                        <a:spcBef>
                          <a:spcPts val="0"/>
                        </a:spcBef>
                        <a:spcAft>
                          <a:spcPts val="200"/>
                        </a:spcAft>
                      </a:pPr>
                      <a:r>
                        <a:rPr lang="en-US" sz="1400" b="0">
                          <a:solidFill>
                            <a:schemeClr val="tx1"/>
                          </a:solidFill>
                          <a:effectLst/>
                          <a:latin typeface="+mn-lt"/>
                        </a:rPr>
                        <a:t>Client Portal access to detailed reporting tools for usage and user accounts</a:t>
                      </a:r>
                      <a:endParaRPr lang="en-US" sz="1400" b="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 </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822571178"/>
                  </a:ext>
                </a:extLst>
              </a:tr>
              <a:tr h="457200">
                <a:tc>
                  <a:txBody>
                    <a:bodyPr/>
                    <a:lstStyle/>
                    <a:p>
                      <a:pPr marL="0" marR="0">
                        <a:lnSpc>
                          <a:spcPct val="105000"/>
                        </a:lnSpc>
                        <a:spcBef>
                          <a:spcPts val="0"/>
                        </a:spcBef>
                        <a:spcAft>
                          <a:spcPts val="200"/>
                        </a:spcAft>
                      </a:pPr>
                      <a:r>
                        <a:rPr lang="en-US" sz="1400" b="0" dirty="0">
                          <a:solidFill>
                            <a:schemeClr val="tx1"/>
                          </a:solidFill>
                          <a:effectLst/>
                          <a:latin typeface="+mn-lt"/>
                        </a:rPr>
                        <a:t>No </a:t>
                      </a:r>
                      <a:r>
                        <a:rPr lang="en-US" sz="1400" b="0" dirty="0" err="1">
                          <a:solidFill>
                            <a:schemeClr val="tx1"/>
                          </a:solidFill>
                          <a:effectLst/>
                          <a:latin typeface="+mn-lt"/>
                        </a:rPr>
                        <a:t>turnaways</a:t>
                      </a:r>
                      <a:r>
                        <a:rPr lang="en-US" sz="1400" b="0" dirty="0">
                          <a:solidFill>
                            <a:schemeClr val="tx1"/>
                          </a:solidFill>
                          <a:effectLst/>
                          <a:latin typeface="+mn-lt"/>
                        </a:rPr>
                        <a:t> for users, even during busy times</a:t>
                      </a:r>
                      <a:endParaRPr lang="en-US" sz="1400" b="0" dirty="0">
                        <a:solidFill>
                          <a:schemeClr val="tx1"/>
                        </a:solidFill>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lang="en-US" sz="1400" b="1" dirty="0">
                          <a:solidFill>
                            <a:schemeClr val="tx1"/>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n-US" sz="1400" dirty="0">
                        <a:effectLst/>
                        <a:latin typeface="+mn-lt"/>
                        <a:ea typeface="Calibri" panose="020F0502020204030204" pitchFamily="34" charset="0"/>
                        <a:cs typeface="Calibri" panose="020F0502020204030204" pitchFamily="34" charset="0"/>
                      </a:endParaRPr>
                    </a:p>
                  </a:txBody>
                  <a:tcPr marL="58884" marR="58884" marT="0" marB="0"/>
                </a:tc>
                <a:tc>
                  <a:txBody>
                    <a:bodyPr/>
                    <a:lstStyle/>
                    <a:p>
                      <a:pPr marL="0" marR="0" algn="ctr">
                        <a:lnSpc>
                          <a:spcPct val="105000"/>
                        </a:lnSpc>
                        <a:spcBef>
                          <a:spcPts val="0"/>
                        </a:spcBef>
                        <a:spcAft>
                          <a:spcPts val="200"/>
                        </a:spcAft>
                      </a:pPr>
                      <a:r>
                        <a:rPr lang="en-US" sz="1400" dirty="0">
                          <a:effectLst/>
                          <a:latin typeface="+mn-lt"/>
                        </a:rPr>
                        <a:t>service limited to 180 sessions per library</a:t>
                      </a:r>
                      <a:endParaRPr lang="en-US" sz="1400" dirty="0">
                        <a:effectLst/>
                        <a:latin typeface="+mn-lt"/>
                        <a:ea typeface="Calibri" panose="020F0502020204030204" pitchFamily="34" charset="0"/>
                        <a:cs typeface="Calibri" panose="020F0502020204030204" pitchFamily="34" charset="0"/>
                      </a:endParaRPr>
                    </a:p>
                  </a:txBody>
                  <a:tcPr marL="58884" marR="58884" marT="0" marB="0"/>
                </a:tc>
                <a:extLst>
                  <a:ext uri="{0D108BD9-81ED-4DB2-BD59-A6C34878D82A}">
                    <a16:rowId xmlns:a16="http://schemas.microsoft.com/office/drawing/2014/main" val="3579268458"/>
                  </a:ext>
                </a:extLst>
              </a:tr>
            </a:tbl>
          </a:graphicData>
        </a:graphic>
      </p:graphicFrame>
      <p:sp>
        <p:nvSpPr>
          <p:cNvPr id="4" name="Footer Placeholder 3">
            <a:extLst>
              <a:ext uri="{FF2B5EF4-FFF2-40B4-BE49-F238E27FC236}">
                <a16:creationId xmlns:a16="http://schemas.microsoft.com/office/drawing/2014/main" id="{7F1C3B71-7317-4061-892A-CA3CF744DBE7}"/>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FB53BAA1-751D-4AC5-B3A1-82CD37552170}"/>
              </a:ext>
            </a:extLst>
          </p:cNvPr>
          <p:cNvSpPr>
            <a:spLocks noGrp="1"/>
          </p:cNvSpPr>
          <p:nvPr>
            <p:ph type="sldNum" sz="quarter" idx="12"/>
          </p:nvPr>
        </p:nvSpPr>
        <p:spPr/>
        <p:txBody>
          <a:bodyPr/>
          <a:lstStyle/>
          <a:p>
            <a:fld id="{71766878-3199-4EAB-94E7-2D6D11070E14}" type="slidenum">
              <a:rPr lang="en-US" smtClean="0"/>
              <a:t>3</a:t>
            </a:fld>
            <a:endParaRPr lang="en-US" dirty="0"/>
          </a:p>
        </p:txBody>
      </p:sp>
      <p:sp>
        <p:nvSpPr>
          <p:cNvPr id="6" name="Content Placeholder 2">
            <a:extLst>
              <a:ext uri="{FF2B5EF4-FFF2-40B4-BE49-F238E27FC236}">
                <a16:creationId xmlns:a16="http://schemas.microsoft.com/office/drawing/2014/main" id="{1D229BBC-BB8C-4D5D-A3BF-403B3A50EFE1}"/>
              </a:ext>
            </a:extLst>
          </p:cNvPr>
          <p:cNvSpPr txBox="1">
            <a:spLocks/>
          </p:cNvSpPr>
          <p:nvPr/>
        </p:nvSpPr>
        <p:spPr>
          <a:xfrm>
            <a:off x="10533888" y="1502665"/>
            <a:ext cx="1469136" cy="46451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1200" b="1" i="1" u="sng" dirty="0"/>
              <a:t>Basic Programs</a:t>
            </a:r>
          </a:p>
          <a:p>
            <a:pPr marL="0" indent="0">
              <a:buFont typeface="Arial" panose="020B0604020202020204" pitchFamily="34" charset="0"/>
              <a:buNone/>
            </a:pPr>
            <a:r>
              <a:rPr lang="en-US" sz="1200" i="1" dirty="0"/>
              <a:t>Bayville</a:t>
            </a:r>
          </a:p>
          <a:p>
            <a:pPr marL="0" indent="0">
              <a:buFont typeface="Arial" panose="020B0604020202020204" pitchFamily="34" charset="0"/>
              <a:buNone/>
            </a:pPr>
            <a:r>
              <a:rPr lang="en-US" sz="1200" i="1" dirty="0"/>
              <a:t>Bellmore</a:t>
            </a:r>
          </a:p>
          <a:p>
            <a:pPr marL="0" indent="0">
              <a:buFont typeface="Arial" panose="020B0604020202020204" pitchFamily="34" charset="0"/>
              <a:buNone/>
            </a:pPr>
            <a:r>
              <a:rPr lang="en-US" sz="1200" i="1" dirty="0"/>
              <a:t>Bethpage</a:t>
            </a:r>
          </a:p>
          <a:p>
            <a:pPr marL="0" indent="0">
              <a:buFont typeface="Arial" panose="020B0604020202020204" pitchFamily="34" charset="0"/>
              <a:buNone/>
            </a:pPr>
            <a:r>
              <a:rPr lang="en-US" sz="1200" i="1" dirty="0"/>
              <a:t>East Williston</a:t>
            </a:r>
          </a:p>
          <a:p>
            <a:pPr marL="0" indent="0">
              <a:buFont typeface="Arial" panose="020B0604020202020204" pitchFamily="34" charset="0"/>
              <a:buNone/>
            </a:pPr>
            <a:r>
              <a:rPr lang="en-US" sz="1200" i="1" dirty="0"/>
              <a:t>Farmingdale</a:t>
            </a:r>
          </a:p>
          <a:p>
            <a:pPr marL="0" indent="0">
              <a:buFont typeface="Arial" panose="020B0604020202020204" pitchFamily="34" charset="0"/>
              <a:buNone/>
            </a:pPr>
            <a:r>
              <a:rPr lang="en-US" sz="1200" i="1" dirty="0"/>
              <a:t>Hempstead</a:t>
            </a:r>
          </a:p>
          <a:p>
            <a:pPr marL="0" indent="0">
              <a:buFont typeface="Arial" panose="020B0604020202020204" pitchFamily="34" charset="0"/>
              <a:buNone/>
            </a:pPr>
            <a:r>
              <a:rPr lang="en-US" sz="1200" i="1" dirty="0"/>
              <a:t>Hewlett Woodmere</a:t>
            </a:r>
          </a:p>
          <a:p>
            <a:pPr marL="0" indent="0">
              <a:buFont typeface="Arial" panose="020B0604020202020204" pitchFamily="34" charset="0"/>
              <a:buNone/>
            </a:pPr>
            <a:r>
              <a:rPr lang="en-US" sz="1200" i="1" dirty="0"/>
              <a:t>Locust Valley</a:t>
            </a:r>
          </a:p>
          <a:p>
            <a:pPr marL="0" indent="0">
              <a:buFont typeface="Arial" panose="020B0604020202020204" pitchFamily="34" charset="0"/>
              <a:buNone/>
            </a:pPr>
            <a:r>
              <a:rPr lang="en-US" sz="1200" i="1" dirty="0"/>
              <a:t>Malvern</a:t>
            </a:r>
          </a:p>
          <a:p>
            <a:pPr marL="0" indent="0">
              <a:buFont typeface="Arial" panose="020B0604020202020204" pitchFamily="34" charset="0"/>
              <a:buNone/>
            </a:pPr>
            <a:r>
              <a:rPr lang="en-US" sz="1200" i="1" dirty="0"/>
              <a:t>Peninsula</a:t>
            </a:r>
          </a:p>
          <a:p>
            <a:pPr marL="0" indent="0">
              <a:buFont typeface="Arial" panose="020B0604020202020204" pitchFamily="34" charset="0"/>
              <a:buNone/>
            </a:pPr>
            <a:r>
              <a:rPr lang="en-US" sz="1200" i="1" dirty="0"/>
              <a:t>Rockville Centre</a:t>
            </a:r>
          </a:p>
          <a:p>
            <a:pPr marL="0" indent="0">
              <a:buFont typeface="Arial" panose="020B0604020202020204" pitchFamily="34" charset="0"/>
              <a:buNone/>
            </a:pPr>
            <a:r>
              <a:rPr lang="en-US" sz="1200" i="1" dirty="0"/>
              <a:t>Roosevelt</a:t>
            </a:r>
          </a:p>
          <a:p>
            <a:pPr marL="0" indent="0">
              <a:buFont typeface="Arial" panose="020B0604020202020204" pitchFamily="34" charset="0"/>
              <a:buNone/>
            </a:pPr>
            <a:r>
              <a:rPr lang="en-US" sz="1200" i="1" dirty="0"/>
              <a:t>Wantagh</a:t>
            </a:r>
          </a:p>
          <a:p>
            <a:pPr marL="0" indent="0">
              <a:buFont typeface="Arial" panose="020B0604020202020204" pitchFamily="34" charset="0"/>
              <a:buNone/>
            </a:pPr>
            <a:r>
              <a:rPr lang="en-US" sz="1200" i="1" dirty="0"/>
              <a:t>Westbury</a:t>
            </a:r>
          </a:p>
          <a:p>
            <a:pPr marL="0" indent="0">
              <a:buFont typeface="Arial" panose="020B0604020202020204" pitchFamily="34" charset="0"/>
              <a:buNone/>
            </a:pPr>
            <a:endParaRPr lang="en-US" sz="1200" i="1" dirty="0"/>
          </a:p>
        </p:txBody>
      </p:sp>
    </p:spTree>
    <p:extLst>
      <p:ext uri="{BB962C8B-B14F-4D97-AF65-F5344CB8AC3E}">
        <p14:creationId xmlns:p14="http://schemas.microsoft.com/office/powerpoint/2010/main" val="285279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5" name="Rectangle 14"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16F056-33F4-4D62-A2BA-60857871037F}"/>
              </a:ext>
            </a:extLst>
          </p:cNvPr>
          <p:cNvSpPr>
            <a:spLocks noGrp="1"/>
          </p:cNvSpPr>
          <p:nvPr>
            <p:ph type="title"/>
          </p:nvPr>
        </p:nvSpPr>
        <p:spPr>
          <a:xfrm>
            <a:off x="8339328" y="457200"/>
            <a:ext cx="3090672" cy="1197864"/>
          </a:xfrm>
        </p:spPr>
        <p:txBody>
          <a:bodyPr anchor="b">
            <a:normAutofit/>
          </a:bodyPr>
          <a:lstStyle/>
          <a:p>
            <a:r>
              <a:rPr lang="en-US" sz="3200" u="sng" dirty="0">
                <a:solidFill>
                  <a:schemeClr val="accent1"/>
                </a:solidFill>
              </a:rPr>
              <a:t>Using score reports</a:t>
            </a:r>
          </a:p>
        </p:txBody>
      </p:sp>
      <p:sp>
        <p:nvSpPr>
          <p:cNvPr id="3" name="Content Placeholder 2">
            <a:extLst>
              <a:ext uri="{FF2B5EF4-FFF2-40B4-BE49-F238E27FC236}">
                <a16:creationId xmlns:a16="http://schemas.microsoft.com/office/drawing/2014/main" id="{B309D509-BC0A-4BB5-9CE5-D5571860D6D7}"/>
              </a:ext>
            </a:extLst>
          </p:cNvPr>
          <p:cNvSpPr>
            <a:spLocks noGrp="1"/>
          </p:cNvSpPr>
          <p:nvPr>
            <p:ph idx="1"/>
          </p:nvPr>
        </p:nvSpPr>
        <p:spPr>
          <a:xfrm>
            <a:off x="8141465" y="2112263"/>
            <a:ext cx="3822853" cy="3767329"/>
          </a:xfrm>
        </p:spPr>
        <p:txBody>
          <a:bodyPr>
            <a:normAutofit/>
          </a:bodyPr>
          <a:lstStyle/>
          <a:p>
            <a:pPr marL="0" indent="0">
              <a:buNone/>
            </a:pPr>
            <a:r>
              <a:rPr lang="en-US" sz="2400" b="1" dirty="0">
                <a:solidFill>
                  <a:schemeClr val="accent3"/>
                </a:solidFill>
              </a:rPr>
              <a:t>Question &amp; Category</a:t>
            </a:r>
          </a:p>
          <a:p>
            <a:pPr lvl="1"/>
            <a:r>
              <a:rPr lang="en-US" sz="2400" dirty="0">
                <a:solidFill>
                  <a:schemeClr val="bg1"/>
                </a:solidFill>
              </a:rPr>
              <a:t>Correct Answer Shown</a:t>
            </a:r>
          </a:p>
          <a:p>
            <a:pPr lvl="1"/>
            <a:r>
              <a:rPr lang="en-US" sz="2400" dirty="0">
                <a:solidFill>
                  <a:schemeClr val="bg1"/>
                </a:solidFill>
              </a:rPr>
              <a:t>Explanation Given</a:t>
            </a:r>
          </a:p>
          <a:p>
            <a:pPr lvl="1"/>
            <a:r>
              <a:rPr lang="en-US" sz="2400" dirty="0">
                <a:solidFill>
                  <a:schemeClr val="bg1"/>
                </a:solidFill>
              </a:rPr>
              <a:t>Concept Categorized</a:t>
            </a:r>
          </a:p>
          <a:p>
            <a:pPr marL="0" indent="0">
              <a:buNone/>
            </a:pPr>
            <a:r>
              <a:rPr lang="en-US" sz="2400" b="1" dirty="0">
                <a:solidFill>
                  <a:schemeClr val="accent3"/>
                </a:solidFill>
              </a:rPr>
              <a:t>Areas of Focus</a:t>
            </a:r>
          </a:p>
          <a:p>
            <a:pPr lvl="1"/>
            <a:r>
              <a:rPr lang="en-US" sz="2400" dirty="0">
                <a:solidFill>
                  <a:schemeClr val="bg1"/>
                </a:solidFill>
              </a:rPr>
              <a:t>Ordered by Priority</a:t>
            </a:r>
          </a:p>
          <a:p>
            <a:pPr lvl="1"/>
            <a:r>
              <a:rPr lang="en-US" sz="2400" dirty="0">
                <a:solidFill>
                  <a:schemeClr val="bg1"/>
                </a:solidFill>
              </a:rPr>
              <a:t>Leads to Coursework</a:t>
            </a:r>
          </a:p>
        </p:txBody>
      </p:sp>
      <p:sp>
        <p:nvSpPr>
          <p:cNvPr id="4" name="Footer Placeholder 3">
            <a:extLst>
              <a:ext uri="{FF2B5EF4-FFF2-40B4-BE49-F238E27FC236}">
                <a16:creationId xmlns:a16="http://schemas.microsoft.com/office/drawing/2014/main" id="{1EC37BA9-057A-485A-9F6E-11CBFE6C3BE7}"/>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B163E2F5-7C86-4D37-B1A6-D89458CD3142}"/>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30</a:t>
            </a:fld>
            <a:endParaRPr lang="en-US">
              <a:solidFill>
                <a:schemeClr val="bg1">
                  <a:lumMod val="85000"/>
                </a:schemeClr>
              </a:solidFill>
            </a:endParaRPr>
          </a:p>
        </p:txBody>
      </p:sp>
      <p:pic>
        <p:nvPicPr>
          <p:cNvPr id="6" name="Picture 5">
            <a:extLst>
              <a:ext uri="{FF2B5EF4-FFF2-40B4-BE49-F238E27FC236}">
                <a16:creationId xmlns:a16="http://schemas.microsoft.com/office/drawing/2014/main" id="{A86DC7C9-5356-46D5-BA95-945DBBE8CFBA}"/>
              </a:ext>
            </a:extLst>
          </p:cNvPr>
          <p:cNvPicPr>
            <a:picLocks noChangeAspect="1"/>
          </p:cNvPicPr>
          <p:nvPr/>
        </p:nvPicPr>
        <p:blipFill rotWithShape="1">
          <a:blip r:embed="rId2"/>
          <a:srcRect l="50395" r="1478" b="26317"/>
          <a:stretch/>
        </p:blipFill>
        <p:spPr>
          <a:xfrm>
            <a:off x="509272" y="144574"/>
            <a:ext cx="6811710" cy="3935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63CBCB3-EB8E-4633-A067-68B98E68F2FA}"/>
              </a:ext>
            </a:extLst>
          </p:cNvPr>
          <p:cNvPicPr>
            <a:picLocks noChangeAspect="1"/>
          </p:cNvPicPr>
          <p:nvPr/>
        </p:nvPicPr>
        <p:blipFill rotWithShape="1">
          <a:blip r:embed="rId3"/>
          <a:srcRect b="7570"/>
          <a:stretch/>
        </p:blipFill>
        <p:spPr>
          <a:xfrm>
            <a:off x="509272" y="4224525"/>
            <a:ext cx="6812280" cy="2545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558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7AE-7BBB-4953-9133-8865F42FC2C3}"/>
              </a:ext>
            </a:extLst>
          </p:cNvPr>
          <p:cNvSpPr>
            <a:spLocks noGrp="1"/>
          </p:cNvSpPr>
          <p:nvPr>
            <p:ph type="title"/>
          </p:nvPr>
        </p:nvSpPr>
        <p:spPr/>
        <p:txBody>
          <a:bodyPr/>
          <a:lstStyle/>
          <a:p>
            <a:r>
              <a:rPr lang="en-US" dirty="0"/>
              <a:t>Post-Practice Test</a:t>
            </a:r>
          </a:p>
        </p:txBody>
      </p:sp>
      <p:sp>
        <p:nvSpPr>
          <p:cNvPr id="4" name="Footer Placeholder 3">
            <a:extLst>
              <a:ext uri="{FF2B5EF4-FFF2-40B4-BE49-F238E27FC236}">
                <a16:creationId xmlns:a16="http://schemas.microsoft.com/office/drawing/2014/main" id="{CD92AC21-4DD0-4571-9AF5-97017A39E7F5}"/>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6F30E5CF-1BC3-46CE-8B6E-F784029FDCCF}"/>
              </a:ext>
            </a:extLst>
          </p:cNvPr>
          <p:cNvSpPr>
            <a:spLocks noGrp="1"/>
          </p:cNvSpPr>
          <p:nvPr>
            <p:ph type="sldNum" sz="quarter" idx="12"/>
          </p:nvPr>
        </p:nvSpPr>
        <p:spPr/>
        <p:txBody>
          <a:bodyPr/>
          <a:lstStyle/>
          <a:p>
            <a:fld id="{71766878-3199-4EAB-94E7-2D6D11070E14}" type="slidenum">
              <a:rPr lang="en-US" smtClean="0"/>
              <a:t>31</a:t>
            </a:fld>
            <a:endParaRPr lang="en-US" dirty="0"/>
          </a:p>
        </p:txBody>
      </p:sp>
      <p:pic>
        <p:nvPicPr>
          <p:cNvPr id="7" name="Picture 2">
            <a:extLst>
              <a:ext uri="{FF2B5EF4-FFF2-40B4-BE49-F238E27FC236}">
                <a16:creationId xmlns:a16="http://schemas.microsoft.com/office/drawing/2014/main" id="{8E1BFB00-6135-49D6-B9AA-DE333B0F0B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004"/>
          <a:stretch/>
        </p:blipFill>
        <p:spPr bwMode="auto">
          <a:xfrm>
            <a:off x="1398696" y="1255658"/>
            <a:ext cx="6725636" cy="359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pic>
        <p:nvPicPr>
          <p:cNvPr id="8" name="Picture 2" descr="C:\Users\DelrosarioS\Pictures\SAT-ACT Essentials\Home - Recommended For You - Global Test Strategies 2.PNG">
            <a:extLst>
              <a:ext uri="{FF2B5EF4-FFF2-40B4-BE49-F238E27FC236}">
                <a16:creationId xmlns:a16="http://schemas.microsoft.com/office/drawing/2014/main" id="{50225C36-DCE4-4D9C-909D-F5844A2A45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19" b="24065"/>
          <a:stretch/>
        </p:blipFill>
        <p:spPr bwMode="auto">
          <a:xfrm>
            <a:off x="5934457" y="2670205"/>
            <a:ext cx="5714474" cy="3705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E11215E1-2EAE-47AC-BEA9-2F33AAD6EB1A}"/>
              </a:ext>
            </a:extLst>
          </p:cNvPr>
          <p:cNvSpPr/>
          <p:nvPr/>
        </p:nvSpPr>
        <p:spPr>
          <a:xfrm>
            <a:off x="8437570" y="1547169"/>
            <a:ext cx="2679192" cy="777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Progress of Coursework</a:t>
            </a:r>
          </a:p>
        </p:txBody>
      </p:sp>
      <p:sp>
        <p:nvSpPr>
          <p:cNvPr id="10" name="Arrow: Right 9">
            <a:extLst>
              <a:ext uri="{FF2B5EF4-FFF2-40B4-BE49-F238E27FC236}">
                <a16:creationId xmlns:a16="http://schemas.microsoft.com/office/drawing/2014/main" id="{A67C0F58-9454-474F-92BC-A73A17327FAE}"/>
              </a:ext>
            </a:extLst>
          </p:cNvPr>
          <p:cNvSpPr/>
          <p:nvPr/>
        </p:nvSpPr>
        <p:spPr>
          <a:xfrm>
            <a:off x="2322576" y="5212080"/>
            <a:ext cx="3346704" cy="923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 Lessons &amp; Practice Drills</a:t>
            </a:r>
          </a:p>
        </p:txBody>
      </p:sp>
    </p:spTree>
    <p:extLst>
      <p:ext uri="{BB962C8B-B14F-4D97-AF65-F5344CB8AC3E}">
        <p14:creationId xmlns:p14="http://schemas.microsoft.com/office/powerpoint/2010/main" val="3304037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7AE-7BBB-4953-9133-8865F42FC2C3}"/>
              </a:ext>
            </a:extLst>
          </p:cNvPr>
          <p:cNvSpPr>
            <a:spLocks noGrp="1"/>
          </p:cNvSpPr>
          <p:nvPr>
            <p:ph type="title"/>
          </p:nvPr>
        </p:nvSpPr>
        <p:spPr/>
        <p:txBody>
          <a:bodyPr/>
          <a:lstStyle/>
          <a:p>
            <a:r>
              <a:rPr lang="en-US" dirty="0"/>
              <a:t>Post-Practice Test</a:t>
            </a:r>
          </a:p>
        </p:txBody>
      </p:sp>
      <p:sp>
        <p:nvSpPr>
          <p:cNvPr id="4" name="Footer Placeholder 3">
            <a:extLst>
              <a:ext uri="{FF2B5EF4-FFF2-40B4-BE49-F238E27FC236}">
                <a16:creationId xmlns:a16="http://schemas.microsoft.com/office/drawing/2014/main" id="{CD92AC21-4DD0-4571-9AF5-97017A39E7F5}"/>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6F30E5CF-1BC3-46CE-8B6E-F784029FDCCF}"/>
              </a:ext>
            </a:extLst>
          </p:cNvPr>
          <p:cNvSpPr>
            <a:spLocks noGrp="1"/>
          </p:cNvSpPr>
          <p:nvPr>
            <p:ph type="sldNum" sz="quarter" idx="12"/>
          </p:nvPr>
        </p:nvSpPr>
        <p:spPr/>
        <p:txBody>
          <a:bodyPr/>
          <a:lstStyle/>
          <a:p>
            <a:fld id="{71766878-3199-4EAB-94E7-2D6D11070E14}" type="slidenum">
              <a:rPr lang="en-US" smtClean="0"/>
              <a:t>32</a:t>
            </a:fld>
            <a:endParaRPr lang="en-US" dirty="0"/>
          </a:p>
        </p:txBody>
      </p:sp>
      <p:pic>
        <p:nvPicPr>
          <p:cNvPr id="11" name="Picture 2" descr="C:\Users\DelrosarioS\Pictures\SAT-ACT Essentials\Resources.PNG">
            <a:extLst>
              <a:ext uri="{FF2B5EF4-FFF2-40B4-BE49-F238E27FC236}">
                <a16:creationId xmlns:a16="http://schemas.microsoft.com/office/drawing/2014/main" id="{1D4644E2-D989-4DF8-A359-3947494BA7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3194" y="1271015"/>
            <a:ext cx="7125862" cy="510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1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8" name="Rectangle 17"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8A80E9-B85A-4B37-BF04-70380CD52E9F}"/>
              </a:ext>
            </a:extLst>
          </p:cNvPr>
          <p:cNvSpPr>
            <a:spLocks noGrp="1"/>
          </p:cNvSpPr>
          <p:nvPr>
            <p:ph type="title"/>
          </p:nvPr>
        </p:nvSpPr>
        <p:spPr>
          <a:xfrm>
            <a:off x="4916251" y="1231506"/>
            <a:ext cx="6338958" cy="4394988"/>
          </a:xfrm>
        </p:spPr>
        <p:txBody>
          <a:bodyPr vert="horz" lIns="91440" tIns="45720" rIns="91440" bIns="45720" rtlCol="0" anchor="ctr">
            <a:normAutofit/>
          </a:bodyPr>
          <a:lstStyle/>
          <a:p>
            <a:pPr algn="ctr"/>
            <a:r>
              <a:rPr lang="en-US" sz="6600" spc="800"/>
              <a:t>Questions?</a:t>
            </a:r>
          </a:p>
        </p:txBody>
      </p:sp>
      <p:sp>
        <p:nvSpPr>
          <p:cNvPr id="3" name="Content Placeholder 2">
            <a:extLst>
              <a:ext uri="{FF2B5EF4-FFF2-40B4-BE49-F238E27FC236}">
                <a16:creationId xmlns:a16="http://schemas.microsoft.com/office/drawing/2014/main" id="{06B49F3A-009C-49A3-9E44-E49F96B53747}"/>
              </a:ext>
            </a:extLst>
          </p:cNvPr>
          <p:cNvSpPr>
            <a:spLocks noGrp="1"/>
          </p:cNvSpPr>
          <p:nvPr>
            <p:ph idx="1"/>
          </p:nvPr>
        </p:nvSpPr>
        <p:spPr>
          <a:xfrm>
            <a:off x="566929" y="1565556"/>
            <a:ext cx="3112442" cy="3726888"/>
          </a:xfrm>
        </p:spPr>
        <p:txBody>
          <a:bodyPr vert="horz" lIns="91440" tIns="45720" rIns="91440" bIns="45720" rtlCol="0" anchor="ctr">
            <a:normAutofit/>
          </a:bodyPr>
          <a:lstStyle/>
          <a:p>
            <a:pPr marL="0" indent="0">
              <a:lnSpc>
                <a:spcPct val="100000"/>
              </a:lnSpc>
              <a:buNone/>
            </a:pPr>
            <a:r>
              <a:rPr lang="en-US" sz="2800" b="1" cap="all" spc="400" dirty="0">
                <a:solidFill>
                  <a:schemeClr val="tx2"/>
                </a:solidFill>
              </a:rPr>
              <a:t>Next Up:</a:t>
            </a:r>
          </a:p>
          <a:p>
            <a:pPr marL="0" indent="0">
              <a:lnSpc>
                <a:spcPct val="100000"/>
              </a:lnSpc>
              <a:buNone/>
            </a:pPr>
            <a:r>
              <a:rPr lang="en-US" sz="2800" b="1" cap="all" spc="400" dirty="0">
                <a:solidFill>
                  <a:schemeClr val="tx2"/>
                </a:solidFill>
              </a:rPr>
              <a:t>Marketing</a:t>
            </a:r>
          </a:p>
        </p:txBody>
      </p:sp>
      <p:sp>
        <p:nvSpPr>
          <p:cNvPr id="4" name="Footer Placeholder 3">
            <a:extLst>
              <a:ext uri="{FF2B5EF4-FFF2-40B4-BE49-F238E27FC236}">
                <a16:creationId xmlns:a16="http://schemas.microsoft.com/office/drawing/2014/main" id="{B47CC6E8-3643-4538-B006-8238AF85B7A3}"/>
              </a:ext>
            </a:extLst>
          </p:cNvPr>
          <p:cNvSpPr>
            <a:spLocks noGrp="1"/>
          </p:cNvSpPr>
          <p:nvPr>
            <p:ph type="ftr" sz="quarter" idx="11"/>
          </p:nvPr>
        </p:nvSpPr>
        <p:spPr>
          <a:xfrm>
            <a:off x="4916251" y="6375679"/>
            <a:ext cx="4849708" cy="345796"/>
          </a:xfrm>
        </p:spPr>
        <p:txBody>
          <a:bodyPr vert="horz" lIns="91440" tIns="45720" rIns="91440" bIns="45720" rtlCol="0" anchor="ctr">
            <a:normAutofit/>
          </a:bodyPr>
          <a:lstStyle/>
          <a:p>
            <a:pPr algn="l">
              <a:spcAft>
                <a:spcPts val="600"/>
              </a:spcAft>
            </a:pPr>
            <a:r>
              <a:rPr lang="en-US">
                <a:solidFill>
                  <a:schemeClr val="accent1">
                    <a:lumMod val="50000"/>
                  </a:schemeClr>
                </a:solidFill>
              </a:rPr>
              <a:t>www.nassaulibrary.org/about/tutor-com/</a:t>
            </a:r>
          </a:p>
        </p:txBody>
      </p:sp>
      <p:sp>
        <p:nvSpPr>
          <p:cNvPr id="5" name="Slide Number Placeholder 4">
            <a:extLst>
              <a:ext uri="{FF2B5EF4-FFF2-40B4-BE49-F238E27FC236}">
                <a16:creationId xmlns:a16="http://schemas.microsoft.com/office/drawing/2014/main" id="{6BE5E883-EFED-4A2C-BD1A-CBC05AC58BDE}"/>
              </a:ext>
            </a:extLst>
          </p:cNvPr>
          <p:cNvSpPr>
            <a:spLocks noGrp="1"/>
          </p:cNvSpPr>
          <p:nvPr>
            <p:ph type="sldNum" sz="quarter" idx="12"/>
          </p:nvPr>
        </p:nvSpPr>
        <p:spPr>
          <a:xfrm>
            <a:off x="10427923" y="6375679"/>
            <a:ext cx="1120610" cy="345796"/>
          </a:xfrm>
        </p:spPr>
        <p:txBody>
          <a:bodyPr vert="horz" lIns="91440" tIns="45720" rIns="91440" bIns="45720" rtlCol="0" anchor="ctr">
            <a:normAutofit/>
          </a:bodyPr>
          <a:lstStyle/>
          <a:p>
            <a:pPr>
              <a:spcAft>
                <a:spcPts val="600"/>
              </a:spcAft>
            </a:pPr>
            <a:fld id="{71766878-3199-4EAB-94E7-2D6D11070E14}" type="slidenum">
              <a:rPr lang="en-US" kern="1200" baseline="0" dirty="0">
                <a:solidFill>
                  <a:schemeClr val="accent1">
                    <a:lumMod val="50000"/>
                  </a:schemeClr>
                </a:solidFill>
                <a:latin typeface="+mn-lt"/>
                <a:ea typeface="+mn-ea"/>
                <a:cs typeface="+mn-cs"/>
              </a:rPr>
              <a:pPr>
                <a:spcAft>
                  <a:spcPts val="600"/>
                </a:spcAft>
              </a:pPr>
              <a:t>33</a:t>
            </a:fld>
            <a:endParaRPr lang="en-US" kern="1200" baseline="0" dirty="0">
              <a:solidFill>
                <a:schemeClr val="accent1">
                  <a:lumMod val="50000"/>
                </a:schemeClr>
              </a:solidFill>
              <a:latin typeface="+mn-lt"/>
              <a:ea typeface="+mn-ea"/>
              <a:cs typeface="+mn-cs"/>
            </a:endParaRPr>
          </a:p>
        </p:txBody>
      </p:sp>
      <p:sp>
        <p:nvSpPr>
          <p:cNvPr id="11" name="TextBox 10">
            <a:extLst>
              <a:ext uri="{FF2B5EF4-FFF2-40B4-BE49-F238E27FC236}">
                <a16:creationId xmlns:a16="http://schemas.microsoft.com/office/drawing/2014/main" id="{C33937FE-D7A0-4339-857A-68B9BC344C3C}"/>
              </a:ext>
            </a:extLst>
          </p:cNvPr>
          <p:cNvSpPr txBox="1"/>
          <p:nvPr/>
        </p:nvSpPr>
        <p:spPr>
          <a:xfrm>
            <a:off x="283464" y="0"/>
            <a:ext cx="11870750" cy="523220"/>
          </a:xfrm>
          <a:prstGeom prst="rect">
            <a:avLst/>
          </a:prstGeom>
          <a:solidFill>
            <a:schemeClr val="accent1"/>
          </a:solidFill>
        </p:spPr>
        <p:txBody>
          <a:bodyPr wrap="none" rtlCol="0">
            <a:spAutoFit/>
          </a:bodyPr>
          <a:lstStyle/>
          <a:p>
            <a:r>
              <a:rPr lang="en-US" sz="2800" dirty="0"/>
              <a:t>http://www.tutor.com/cmspublicfiles/WWW/Nassau_2018_Spring_Training.pptx</a:t>
            </a:r>
          </a:p>
        </p:txBody>
      </p:sp>
    </p:spTree>
    <p:extLst>
      <p:ext uri="{BB962C8B-B14F-4D97-AF65-F5344CB8AC3E}">
        <p14:creationId xmlns:p14="http://schemas.microsoft.com/office/powerpoint/2010/main" val="172222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5C9-8CA3-4935-9006-AD16665FA8B1}"/>
              </a:ext>
            </a:extLst>
          </p:cNvPr>
          <p:cNvSpPr>
            <a:spLocks noGrp="1"/>
          </p:cNvSpPr>
          <p:nvPr>
            <p:ph type="title"/>
          </p:nvPr>
        </p:nvSpPr>
        <p:spPr/>
        <p:txBody>
          <a:bodyPr/>
          <a:lstStyle/>
          <a:p>
            <a:r>
              <a:rPr lang="en-US" dirty="0"/>
              <a:t>Standardized Test Dates</a:t>
            </a:r>
          </a:p>
        </p:txBody>
      </p:sp>
      <p:sp>
        <p:nvSpPr>
          <p:cNvPr id="3" name="Content Placeholder 2">
            <a:extLst>
              <a:ext uri="{FF2B5EF4-FFF2-40B4-BE49-F238E27FC236}">
                <a16:creationId xmlns:a16="http://schemas.microsoft.com/office/drawing/2014/main" id="{E548BA20-52F0-4F7C-A6E5-9FB2D554B461}"/>
              </a:ext>
            </a:extLst>
          </p:cNvPr>
          <p:cNvSpPr>
            <a:spLocks noGrp="1"/>
          </p:cNvSpPr>
          <p:nvPr>
            <p:ph idx="1"/>
          </p:nvPr>
        </p:nvSpPr>
        <p:spPr/>
        <p:txBody>
          <a:bodyPr>
            <a:normAutofit/>
          </a:bodyPr>
          <a:lstStyle/>
          <a:p>
            <a:r>
              <a:rPr lang="en-US" sz="2800" dirty="0"/>
              <a:t>April 11</a:t>
            </a:r>
            <a:r>
              <a:rPr lang="en-US" sz="2800" baseline="30000" dirty="0"/>
              <a:t>th</a:t>
            </a:r>
            <a:r>
              <a:rPr lang="en-US" sz="2800" dirty="0"/>
              <a:t> – 13</a:t>
            </a:r>
            <a:r>
              <a:rPr lang="en-US" sz="2800" baseline="30000" dirty="0"/>
              <a:t>th: </a:t>
            </a:r>
            <a:r>
              <a:rPr lang="en-US" sz="2800" dirty="0"/>
              <a:t>Grades 3-8 English/Language Arts</a:t>
            </a:r>
          </a:p>
          <a:p>
            <a:r>
              <a:rPr lang="en-US" sz="2800" dirty="0"/>
              <a:t>May 1</a:t>
            </a:r>
            <a:r>
              <a:rPr lang="en-US" sz="2800" baseline="30000" dirty="0"/>
              <a:t>st</a:t>
            </a:r>
            <a:r>
              <a:rPr lang="en-US" sz="2800" dirty="0"/>
              <a:t> – 11</a:t>
            </a:r>
            <a:r>
              <a:rPr lang="en-US" sz="2800" baseline="30000" dirty="0"/>
              <a:t>th</a:t>
            </a:r>
            <a:r>
              <a:rPr lang="en-US" sz="2800" dirty="0"/>
              <a:t>: Advanced Placement Examinations</a:t>
            </a:r>
          </a:p>
          <a:p>
            <a:r>
              <a:rPr lang="en-US" sz="2800" dirty="0"/>
              <a:t>May 1</a:t>
            </a:r>
            <a:r>
              <a:rPr lang="en-US" sz="2800" baseline="30000" dirty="0"/>
              <a:t>st</a:t>
            </a:r>
            <a:r>
              <a:rPr lang="en-US" sz="2800" dirty="0"/>
              <a:t> – 3</a:t>
            </a:r>
            <a:r>
              <a:rPr lang="en-US" sz="2800" baseline="30000" dirty="0"/>
              <a:t>rd</a:t>
            </a:r>
            <a:r>
              <a:rPr lang="en-US" sz="2800" dirty="0"/>
              <a:t>: Grades 3-8 Math</a:t>
            </a:r>
          </a:p>
          <a:p>
            <a:r>
              <a:rPr lang="en-US" sz="2800" dirty="0"/>
              <a:t>May 29</a:t>
            </a:r>
            <a:r>
              <a:rPr lang="en-US" sz="2800" baseline="30000" dirty="0"/>
              <a:t>th</a:t>
            </a:r>
            <a:r>
              <a:rPr lang="en-US" sz="2800" dirty="0"/>
              <a:t> – June 4</a:t>
            </a:r>
            <a:r>
              <a:rPr lang="en-US" sz="2800" baseline="30000" dirty="0"/>
              <a:t>th</a:t>
            </a:r>
            <a:r>
              <a:rPr lang="en-US" sz="2800" dirty="0"/>
              <a:t>: Grades 4-8 Science</a:t>
            </a:r>
          </a:p>
          <a:p>
            <a:r>
              <a:rPr lang="en-US" sz="2800" dirty="0"/>
              <a:t>June 12</a:t>
            </a:r>
            <a:r>
              <a:rPr lang="en-US" sz="2800" baseline="30000" dirty="0"/>
              <a:t>th</a:t>
            </a:r>
            <a:r>
              <a:rPr lang="en-US" sz="2800" dirty="0"/>
              <a:t>-22</a:t>
            </a:r>
            <a:r>
              <a:rPr lang="en-US" sz="2800" baseline="30000" dirty="0"/>
              <a:t>nd</a:t>
            </a:r>
            <a:r>
              <a:rPr lang="en-US" sz="2800" dirty="0"/>
              <a:t>: High School Finals and Regents</a:t>
            </a:r>
          </a:p>
        </p:txBody>
      </p:sp>
      <p:sp>
        <p:nvSpPr>
          <p:cNvPr id="4" name="Footer Placeholder 3">
            <a:extLst>
              <a:ext uri="{FF2B5EF4-FFF2-40B4-BE49-F238E27FC236}">
                <a16:creationId xmlns:a16="http://schemas.microsoft.com/office/drawing/2014/main" id="{AAC6BBEA-9FF0-44DB-802C-0A94AF18D985}"/>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1527C60E-8A58-4003-8630-AE10947B1DCA}"/>
              </a:ext>
            </a:extLst>
          </p:cNvPr>
          <p:cNvSpPr>
            <a:spLocks noGrp="1"/>
          </p:cNvSpPr>
          <p:nvPr>
            <p:ph type="sldNum" sz="quarter" idx="12"/>
          </p:nvPr>
        </p:nvSpPr>
        <p:spPr/>
        <p:txBody>
          <a:bodyPr/>
          <a:lstStyle/>
          <a:p>
            <a:fld id="{71766878-3199-4EAB-94E7-2D6D11070E14}" type="slidenum">
              <a:rPr lang="en-US" smtClean="0"/>
              <a:t>34</a:t>
            </a:fld>
            <a:endParaRPr lang="en-US" dirty="0"/>
          </a:p>
        </p:txBody>
      </p:sp>
      <p:cxnSp>
        <p:nvCxnSpPr>
          <p:cNvPr id="7" name="Straight Connector 6">
            <a:extLst>
              <a:ext uri="{FF2B5EF4-FFF2-40B4-BE49-F238E27FC236}">
                <a16:creationId xmlns:a16="http://schemas.microsoft.com/office/drawing/2014/main" id="{4F3F5D88-052B-4617-90B2-1AD5BA9D52F8}"/>
              </a:ext>
            </a:extLst>
          </p:cNvPr>
          <p:cNvCxnSpPr>
            <a:cxnSpLocks/>
          </p:cNvCxnSpPr>
          <p:nvPr/>
        </p:nvCxnSpPr>
        <p:spPr>
          <a:xfrm>
            <a:off x="1380744" y="1924967"/>
            <a:ext cx="9582912" cy="182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6778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lstStyle/>
          <a:p>
            <a:r>
              <a:rPr lang="en-US" dirty="0">
                <a:hlinkClick r:id="rId2"/>
              </a:rPr>
              <a:t>www.tutor.com/clientcarelib</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1514249056"/>
              </p:ext>
            </p:extLst>
          </p:nvPr>
        </p:nvGraphicFramePr>
        <p:xfrm>
          <a:off x="1250952" y="1399032"/>
          <a:ext cx="10179048" cy="5034280"/>
        </p:xfrm>
        <a:graphic>
          <a:graphicData uri="http://schemas.openxmlformats.org/drawingml/2006/table">
            <a:tbl>
              <a:tblPr firstRow="1" bandRow="1">
                <a:tableStyleId>{5C22544A-7EE6-4342-B048-85BDC9FD1C3A}</a:tableStyleId>
              </a:tblPr>
              <a:tblGrid>
                <a:gridCol w="705864">
                  <a:extLst>
                    <a:ext uri="{9D8B030D-6E8A-4147-A177-3AD203B41FA5}">
                      <a16:colId xmlns:a16="http://schemas.microsoft.com/office/drawing/2014/main" val="3766670402"/>
                    </a:ext>
                  </a:extLst>
                </a:gridCol>
                <a:gridCol w="1508760">
                  <a:extLst>
                    <a:ext uri="{9D8B030D-6E8A-4147-A177-3AD203B41FA5}">
                      <a16:colId xmlns:a16="http://schemas.microsoft.com/office/drawing/2014/main" val="2917352530"/>
                    </a:ext>
                  </a:extLst>
                </a:gridCol>
                <a:gridCol w="1801368">
                  <a:extLst>
                    <a:ext uri="{9D8B030D-6E8A-4147-A177-3AD203B41FA5}">
                      <a16:colId xmlns:a16="http://schemas.microsoft.com/office/drawing/2014/main" val="2055887007"/>
                    </a:ext>
                  </a:extLst>
                </a:gridCol>
                <a:gridCol w="1993392">
                  <a:extLst>
                    <a:ext uri="{9D8B030D-6E8A-4147-A177-3AD203B41FA5}">
                      <a16:colId xmlns:a16="http://schemas.microsoft.com/office/drawing/2014/main" val="3190592968"/>
                    </a:ext>
                  </a:extLst>
                </a:gridCol>
                <a:gridCol w="2103120">
                  <a:extLst>
                    <a:ext uri="{9D8B030D-6E8A-4147-A177-3AD203B41FA5}">
                      <a16:colId xmlns:a16="http://schemas.microsoft.com/office/drawing/2014/main" val="197855152"/>
                    </a:ext>
                  </a:extLst>
                </a:gridCol>
                <a:gridCol w="2066544">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Jan</a:t>
                      </a:r>
                    </a:p>
                  </a:txBody>
                  <a:tcPr/>
                </a:tc>
                <a:tc>
                  <a:txBody>
                    <a:bodyPr/>
                    <a:lstStyle/>
                    <a:p>
                      <a:r>
                        <a:rPr lang="en-US" sz="1200" dirty="0"/>
                        <a:t>New School Year Resolutions!</a:t>
                      </a:r>
                    </a:p>
                    <a:p>
                      <a:r>
                        <a:rPr lang="en-US" sz="1200" dirty="0"/>
                        <a:t>Spring college admissions activities</a:t>
                      </a:r>
                    </a:p>
                  </a:txBody>
                  <a:tcPr/>
                </a:tc>
                <a:tc>
                  <a:txBody>
                    <a:bodyPr/>
                    <a:lstStyle/>
                    <a:p>
                      <a:r>
                        <a:rPr lang="en-US" sz="1200" dirty="0"/>
                        <a:t>Make Resolution Mobiles. Have students set resolutions about school. Show them Tutor.com to help keep those resolutions.</a:t>
                      </a:r>
                    </a:p>
                  </a:txBody>
                  <a:tcPr/>
                </a:tc>
                <a:tc>
                  <a:txBody>
                    <a:bodyPr/>
                    <a:lstStyle/>
                    <a:p>
                      <a:r>
                        <a:rPr lang="en-US" sz="1200" dirty="0"/>
                        <a:t>Restock flyers, brochures, etc. at the schools.  Outreach to guidance counselors, especially with SAT/ACT Essentials information for spring tests.</a:t>
                      </a:r>
                    </a:p>
                  </a:txBody>
                  <a:tcPr/>
                </a:tc>
                <a:tc>
                  <a:txBody>
                    <a:bodyPr/>
                    <a:lstStyle/>
                    <a:p>
                      <a:r>
                        <a:rPr lang="en-US" sz="1200" dirty="0"/>
                        <a:t>Work with the local community college or BOCES to inform HSE/TASC takers of tutoring opportunities. There are 2 TASC tests given each month at Nassau Community College.</a:t>
                      </a:r>
                    </a:p>
                  </a:txBody>
                  <a:tcPr/>
                </a:tc>
                <a:tc>
                  <a:txBody>
                    <a:bodyPr/>
                    <a:lstStyle/>
                    <a:p>
                      <a:r>
                        <a:rPr lang="en-US" sz="1200" dirty="0"/>
                        <a:t>Focus on spring test dates for SAT/ACT. Post reminders to file FAFSA. “Dreaming of College” social media post. “Make Tutor.com part of your New Year’s Resolution.”</a:t>
                      </a:r>
                    </a:p>
                  </a:txBody>
                  <a:tcPr/>
                </a:tc>
                <a:extLst>
                  <a:ext uri="{0D108BD9-81ED-4DB2-BD59-A6C34878D82A}">
                    <a16:rowId xmlns:a16="http://schemas.microsoft.com/office/drawing/2014/main" val="866984338"/>
                  </a:ext>
                </a:extLst>
              </a:tr>
              <a:tr h="370840">
                <a:tc>
                  <a:txBody>
                    <a:bodyPr/>
                    <a:lstStyle/>
                    <a:p>
                      <a:r>
                        <a:rPr lang="en-US" sz="1200" dirty="0"/>
                        <a:t>Feb</a:t>
                      </a:r>
                    </a:p>
                  </a:txBody>
                  <a:tcPr/>
                </a:tc>
                <a:tc>
                  <a:txBody>
                    <a:bodyPr/>
                    <a:lstStyle/>
                    <a:p>
                      <a:r>
                        <a:rPr lang="en-US" sz="1200" dirty="0"/>
                        <a:t>Library Lovers’ Month.</a:t>
                      </a:r>
                    </a:p>
                    <a:p>
                      <a:r>
                        <a:rPr lang="en-US" sz="1200" dirty="0"/>
                        <a:t>Standardized Test Prep Starting. Random Acts of Kindness Week.</a:t>
                      </a:r>
                    </a:p>
                  </a:txBody>
                  <a:tcPr/>
                </a:tc>
                <a:tc>
                  <a:txBody>
                    <a:bodyPr/>
                    <a:lstStyle/>
                    <a:p>
                      <a:r>
                        <a:rPr lang="en-US" sz="1200" dirty="0"/>
                        <a:t>Electronic Resources “Speed Dating” for teens. Setup multiple computers (if available) with different resources and give teens 2-3 minutes at each station to explore. </a:t>
                      </a:r>
                    </a:p>
                  </a:txBody>
                  <a:tcPr/>
                </a:tc>
                <a:tc>
                  <a:txBody>
                    <a:bodyPr/>
                    <a:lstStyle/>
                    <a:p>
                      <a:r>
                        <a:rPr lang="en-US" sz="1200" dirty="0"/>
                        <a:t>Distribute “Top 10 Things Teachers Should Know” about Tutor.com via email and include a note about how Tutor.com tutors align their techniques with Common Core.</a:t>
                      </a:r>
                    </a:p>
                  </a:txBody>
                  <a:tcPr/>
                </a:tc>
                <a:tc>
                  <a:txBody>
                    <a:bodyPr/>
                    <a:lstStyle/>
                    <a:p>
                      <a:r>
                        <a:rPr lang="en-US" sz="1200" dirty="0"/>
                        <a:t>Reach out to church/synagogue/mosque youth leaders. If they focus their ministry on serving the whole person, they may touch on areas outside of religion. “How the library can help you destress.”</a:t>
                      </a:r>
                    </a:p>
                  </a:txBody>
                  <a:tcPr/>
                </a:tc>
                <a:tc>
                  <a:txBody>
                    <a:bodyPr/>
                    <a:lstStyle/>
                    <a:p>
                      <a:r>
                        <a:rPr lang="en-US" sz="1200" dirty="0"/>
                        <a:t>Tweet “I LOVE TUTOR.COM” student comments or “My tutor was so nice.”</a:t>
                      </a:r>
                    </a:p>
                    <a:p>
                      <a:r>
                        <a:rPr lang="en-US" sz="1200" dirty="0"/>
                        <a:t>Guest blog post from a teen that tried Tutor.com and “loves” it.</a:t>
                      </a:r>
                    </a:p>
                  </a:txBody>
                  <a:tcPr/>
                </a:tc>
                <a:extLst>
                  <a:ext uri="{0D108BD9-81ED-4DB2-BD59-A6C34878D82A}">
                    <a16:rowId xmlns:a16="http://schemas.microsoft.com/office/drawing/2014/main" val="592758872"/>
                  </a:ext>
                </a:extLst>
              </a:tr>
              <a:tr h="370840">
                <a:tc>
                  <a:txBody>
                    <a:bodyPr/>
                    <a:lstStyle/>
                    <a:p>
                      <a:r>
                        <a:rPr lang="en-US" sz="1200" dirty="0"/>
                        <a:t>Mar</a:t>
                      </a:r>
                    </a:p>
                  </a:txBody>
                  <a:tcPr/>
                </a:tc>
                <a:tc>
                  <a:txBody>
                    <a:bodyPr/>
                    <a:lstStyle/>
                    <a:p>
                      <a:r>
                        <a:rPr lang="en-US" sz="1200" dirty="0"/>
                        <a:t>“Luck” (St. Patrick’s Day).  3</a:t>
                      </a:r>
                      <a:r>
                        <a:rPr lang="en-US" sz="1200" baseline="30000" dirty="0"/>
                        <a:t>rd</a:t>
                      </a:r>
                      <a:r>
                        <a:rPr lang="en-US" sz="1200" dirty="0"/>
                        <a:t> Quarter Report Cards coming in April.</a:t>
                      </a:r>
                    </a:p>
                  </a:txBody>
                  <a:tcPr/>
                </a:tc>
                <a:tc>
                  <a:txBody>
                    <a:bodyPr/>
                    <a:lstStyle/>
                    <a:p>
                      <a:r>
                        <a:rPr lang="en-US" sz="1200" dirty="0"/>
                        <a:t>“It’s your lucky day” table setup. Rotate resources through the week. Put out brochures or bookmarks and an iPad or laptop for demos.</a:t>
                      </a:r>
                    </a:p>
                  </a:txBody>
                  <a:tcPr/>
                </a:tc>
                <a:tc>
                  <a:txBody>
                    <a:bodyPr/>
                    <a:lstStyle/>
                    <a:p>
                      <a:r>
                        <a:rPr lang="en-US" sz="1200" dirty="0"/>
                        <a:t>Focus on English teachers. Send them flyers for WriteTutor and encourage them to offer extra credit to students using Tutor.com before handing in big papers.</a:t>
                      </a:r>
                    </a:p>
                  </a:txBody>
                  <a:tcPr/>
                </a:tc>
                <a:tc>
                  <a:txBody>
                    <a:bodyPr/>
                    <a:lstStyle/>
                    <a:p>
                      <a:r>
                        <a:rPr lang="en-US" sz="1200" dirty="0"/>
                        <a:t>Boys and Girls Club often have in-person tutoring or homework help programs. Drop off some brochures about Tutor.com so they can provide their members with supplemental assistance outside of regular program hours.</a:t>
                      </a:r>
                    </a:p>
                  </a:txBody>
                  <a:tcPr/>
                </a:tc>
                <a:tc>
                  <a:txBody>
                    <a:bodyPr/>
                    <a:lstStyle/>
                    <a:p>
                      <a:r>
                        <a:rPr lang="en-US" sz="1200" dirty="0"/>
                        <a:t>Instagram “Lucky You” graphic. </a:t>
                      </a:r>
                    </a:p>
                    <a:p>
                      <a:r>
                        <a:rPr lang="en-US" sz="1200" dirty="0"/>
                        <a:t>“Still too cold to go outside? Go ahead. Get tutoring help from the comfort of your couch.”</a:t>
                      </a:r>
                    </a:p>
                    <a:p>
                      <a:r>
                        <a:rPr lang="en-US" sz="1200" dirty="0"/>
                        <a:t>Post the pie graph of your usage by subjects on Pi day.</a:t>
                      </a:r>
                    </a:p>
                  </a:txBody>
                  <a:tcPr/>
                </a:tc>
                <a:extLst>
                  <a:ext uri="{0D108BD9-81ED-4DB2-BD59-A6C34878D82A}">
                    <a16:rowId xmlns:a16="http://schemas.microsoft.com/office/drawing/2014/main" val="1611394501"/>
                  </a:ext>
                </a:extLst>
              </a:tr>
            </a:tbl>
          </a:graphicData>
        </a:graphic>
      </p:graphicFrame>
      <p:sp>
        <p:nvSpPr>
          <p:cNvPr id="5" name="Slide Number Placeholder 4">
            <a:extLst>
              <a:ext uri="{FF2B5EF4-FFF2-40B4-BE49-F238E27FC236}">
                <a16:creationId xmlns:a16="http://schemas.microsoft.com/office/drawing/2014/main" id="{FD22FAAC-6F44-499F-8A1D-D38C0621CBB0}"/>
              </a:ext>
            </a:extLst>
          </p:cNvPr>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5766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lstStyle/>
          <a:p>
            <a:r>
              <a:rPr lang="en-US" dirty="0">
                <a:hlinkClick r:id="rId2"/>
              </a:rPr>
              <a:t>www.tutor.com/clientcarelib</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3408871629"/>
              </p:ext>
            </p:extLst>
          </p:nvPr>
        </p:nvGraphicFramePr>
        <p:xfrm>
          <a:off x="1250952" y="1399032"/>
          <a:ext cx="10179048" cy="5217160"/>
        </p:xfrm>
        <a:graphic>
          <a:graphicData uri="http://schemas.openxmlformats.org/drawingml/2006/table">
            <a:tbl>
              <a:tblPr firstRow="1" bandRow="1">
                <a:tableStyleId>{5C22544A-7EE6-4342-B048-85BDC9FD1C3A}</a:tableStyleId>
              </a:tblPr>
              <a:tblGrid>
                <a:gridCol w="705864">
                  <a:extLst>
                    <a:ext uri="{9D8B030D-6E8A-4147-A177-3AD203B41FA5}">
                      <a16:colId xmlns:a16="http://schemas.microsoft.com/office/drawing/2014/main" val="3766670402"/>
                    </a:ext>
                  </a:extLst>
                </a:gridCol>
                <a:gridCol w="1508760">
                  <a:extLst>
                    <a:ext uri="{9D8B030D-6E8A-4147-A177-3AD203B41FA5}">
                      <a16:colId xmlns:a16="http://schemas.microsoft.com/office/drawing/2014/main" val="2917352530"/>
                    </a:ext>
                  </a:extLst>
                </a:gridCol>
                <a:gridCol w="1801368">
                  <a:extLst>
                    <a:ext uri="{9D8B030D-6E8A-4147-A177-3AD203B41FA5}">
                      <a16:colId xmlns:a16="http://schemas.microsoft.com/office/drawing/2014/main" val="2055887007"/>
                    </a:ext>
                  </a:extLst>
                </a:gridCol>
                <a:gridCol w="1993392">
                  <a:extLst>
                    <a:ext uri="{9D8B030D-6E8A-4147-A177-3AD203B41FA5}">
                      <a16:colId xmlns:a16="http://schemas.microsoft.com/office/drawing/2014/main" val="3190592968"/>
                    </a:ext>
                  </a:extLst>
                </a:gridCol>
                <a:gridCol w="2103120">
                  <a:extLst>
                    <a:ext uri="{9D8B030D-6E8A-4147-A177-3AD203B41FA5}">
                      <a16:colId xmlns:a16="http://schemas.microsoft.com/office/drawing/2014/main" val="197855152"/>
                    </a:ext>
                  </a:extLst>
                </a:gridCol>
                <a:gridCol w="2066544">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Apr</a:t>
                      </a:r>
                    </a:p>
                  </a:txBody>
                  <a:tcPr/>
                </a:tc>
                <a:tc>
                  <a:txBody>
                    <a:bodyPr/>
                    <a:lstStyle/>
                    <a:p>
                      <a:r>
                        <a:rPr lang="en-US" sz="1200" dirty="0"/>
                        <a:t>Spring sports. Testing begins.  Last quarter begins.</a:t>
                      </a:r>
                    </a:p>
                  </a:txBody>
                  <a:tcPr/>
                </a:tc>
                <a:tc>
                  <a:txBody>
                    <a:bodyPr/>
                    <a:lstStyle/>
                    <a:p>
                      <a:r>
                        <a:rPr lang="en-US" sz="1200" dirty="0"/>
                        <a:t>With science testing in early May, consider a month of STEM programming in April.  You can use Tutor.com science packets if you don’t plan to use them in the summer.  Hang up “Science got you stumped” flyers. </a:t>
                      </a:r>
                    </a:p>
                  </a:txBody>
                  <a:tcPr/>
                </a:tc>
                <a:tc>
                  <a:txBody>
                    <a:bodyPr/>
                    <a:lstStyle/>
                    <a:p>
                      <a:r>
                        <a:rPr lang="en-US" sz="1200" dirty="0"/>
                        <a:t>Outreach to coaches &amp; Advanced Placement teachers.  Consider advertising at high school sporting events (banner sign on baseball fence?).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Hang flyers on community bulletin boards (restaurants, grocery stores, laundromats) or focus on workforce development. Visit local WD offices with information.</a:t>
                      </a:r>
                    </a:p>
                    <a:p>
                      <a:endParaRPr lang="en-US" sz="1200" dirty="0"/>
                    </a:p>
                  </a:txBody>
                  <a:tcPr/>
                </a:tc>
                <a:tc>
                  <a:txBody>
                    <a:bodyPr/>
                    <a:lstStyle/>
                    <a:p>
                      <a:r>
                        <a:rPr lang="en-US" sz="1200" dirty="0"/>
                        <a:t>“Working on a paper?” Instagram/</a:t>
                      </a:r>
                      <a:r>
                        <a:rPr lang="en-US" sz="1200" dirty="0" err="1"/>
                        <a:t>facebook</a:t>
                      </a:r>
                      <a:r>
                        <a:rPr lang="en-US" sz="1200" dirty="0"/>
                        <a:t>/twitter post. Reuse “Get in the game” posts. “Is bedtime prime study time?”  targets the upper level high school students that are stressed with end of year testing and college apps.</a:t>
                      </a:r>
                    </a:p>
                  </a:txBody>
                  <a:tcPr/>
                </a:tc>
                <a:extLst>
                  <a:ext uri="{0D108BD9-81ED-4DB2-BD59-A6C34878D82A}">
                    <a16:rowId xmlns:a16="http://schemas.microsoft.com/office/drawing/2014/main" val="2539502372"/>
                  </a:ext>
                </a:extLst>
              </a:tr>
              <a:tr h="370840">
                <a:tc>
                  <a:txBody>
                    <a:bodyPr/>
                    <a:lstStyle/>
                    <a:p>
                      <a:r>
                        <a:rPr lang="en-US" sz="1200" dirty="0"/>
                        <a:t>May</a:t>
                      </a:r>
                    </a:p>
                  </a:txBody>
                  <a:tcPr/>
                </a:tc>
                <a:tc>
                  <a:txBody>
                    <a:bodyPr/>
                    <a:lstStyle/>
                    <a:p>
                      <a:r>
                        <a:rPr lang="en-US" sz="1200" dirty="0"/>
                        <a:t>AP® Tests. 4-8 Science Tests.</a:t>
                      </a:r>
                    </a:p>
                    <a:p>
                      <a:r>
                        <a:rPr lang="en-US" sz="1200" dirty="0"/>
                        <a:t>National Math Education Month</a:t>
                      </a:r>
                    </a:p>
                  </a:txBody>
                  <a:tcPr/>
                </a:tc>
                <a:tc>
                  <a:txBody>
                    <a:bodyPr/>
                    <a:lstStyle/>
                    <a:p>
                      <a:r>
                        <a:rPr lang="en-US" sz="1200" dirty="0"/>
                        <a:t>Raffle: patrons submit math sessions for a drawing at end of month.</a:t>
                      </a:r>
                    </a:p>
                  </a:txBody>
                  <a:tcPr/>
                </a:tc>
                <a:tc>
                  <a:txBody>
                    <a:bodyPr/>
                    <a:lstStyle/>
                    <a:p>
                      <a:r>
                        <a:rPr lang="en-US" sz="1200" dirty="0"/>
                        <a:t>Teachers’ Appreciation Week and School Principals’ Day.  Send out an email inviting teachers and principals to a “Pop In” night (popcorn &amp; demos) or a Demos &amp; Donuts morning. </a:t>
                      </a:r>
                    </a:p>
                  </a:txBody>
                  <a:tcPr/>
                </a:tc>
                <a:tc>
                  <a:txBody>
                    <a:bodyPr/>
                    <a:lstStyle/>
                    <a:p>
                      <a:r>
                        <a:rPr lang="en-US" sz="1200" dirty="0"/>
                        <a:t>Educate local youth organizations that see a lot of kids over the summer about library programs and Tutor.com. They YMCA, S.T.R.O.N.G., Big Brothers Big Sisters, etc.</a:t>
                      </a:r>
                    </a:p>
                  </a:txBody>
                  <a:tcPr/>
                </a:tc>
                <a:tc>
                  <a:txBody>
                    <a:bodyPr/>
                    <a:lstStyle/>
                    <a:p>
                      <a:r>
                        <a:rPr lang="en-US" sz="1200" dirty="0"/>
                        <a:t>Post challenging math questions on social media with a link to your Tutor.com program to celebrate National Math Education Month.</a:t>
                      </a:r>
                    </a:p>
                  </a:txBody>
                  <a:tcPr/>
                </a:tc>
                <a:extLst>
                  <a:ext uri="{0D108BD9-81ED-4DB2-BD59-A6C34878D82A}">
                    <a16:rowId xmlns:a16="http://schemas.microsoft.com/office/drawing/2014/main" val="866984338"/>
                  </a:ext>
                </a:extLst>
              </a:tr>
              <a:tr h="370840">
                <a:tc>
                  <a:txBody>
                    <a:bodyPr/>
                    <a:lstStyle/>
                    <a:p>
                      <a:r>
                        <a:rPr lang="en-US" sz="1200" dirty="0"/>
                        <a:t>Jun</a:t>
                      </a:r>
                    </a:p>
                  </a:txBody>
                  <a:tcPr/>
                </a:tc>
                <a:tc>
                  <a:txBody>
                    <a:bodyPr/>
                    <a:lstStyle/>
                    <a:p>
                      <a:r>
                        <a:rPr lang="en-US" sz="1200" dirty="0"/>
                        <a:t>Finals/Regents, end of year. Finish strong.</a:t>
                      </a:r>
                    </a:p>
                  </a:txBody>
                  <a:tcPr/>
                </a:tc>
                <a:tc>
                  <a:txBody>
                    <a:bodyPr/>
                    <a:lstStyle/>
                    <a:p>
                      <a:r>
                        <a:rPr lang="en-US" sz="1200" dirty="0"/>
                        <a:t>Test Prep &amp; Writing flyers throughout the teen area. </a:t>
                      </a:r>
                    </a:p>
                  </a:txBody>
                  <a:tcPr/>
                </a:tc>
                <a:tc gridSpan="2">
                  <a:txBody>
                    <a:bodyPr/>
                    <a:lstStyle/>
                    <a:p>
                      <a:r>
                        <a:rPr lang="en-US" sz="1200" dirty="0"/>
                        <a:t>With summer reading at the front of all librarians’ minds, just focus on pre-scheduling social media posts for June so you don’t have to think about promoting Tutor.com during your busy summer reading season. </a:t>
                      </a:r>
                    </a:p>
                  </a:txBody>
                  <a:tcPr/>
                </a:tc>
                <a:tc hMerge="1">
                  <a:txBody>
                    <a:bodyPr/>
                    <a:lstStyle/>
                    <a:p>
                      <a:endParaRPr lang="en-US" sz="1200" dirty="0"/>
                    </a:p>
                  </a:txBody>
                  <a:tcPr/>
                </a:tc>
                <a:tc>
                  <a:txBody>
                    <a:bodyPr/>
                    <a:lstStyle/>
                    <a:p>
                      <a:r>
                        <a:rPr lang="en-US" sz="1200" dirty="0"/>
                        <a:t>Year end push on social media. Post about:</a:t>
                      </a:r>
                    </a:p>
                    <a:p>
                      <a:r>
                        <a:rPr lang="en-US" sz="1200" dirty="0"/>
                        <a:t>Don’t give up. The end is in sight.</a:t>
                      </a:r>
                    </a:p>
                    <a:p>
                      <a:r>
                        <a:rPr lang="en-US" sz="1200" dirty="0"/>
                        <a:t>Study for finals.</a:t>
                      </a:r>
                    </a:p>
                    <a:p>
                      <a:r>
                        <a:rPr lang="en-US" sz="1200" dirty="0"/>
                        <a:t>Perfect your paper.</a:t>
                      </a:r>
                    </a:p>
                    <a:p>
                      <a:r>
                        <a:rPr lang="en-US" sz="1200" dirty="0"/>
                        <a:t>Ace the ACT.</a:t>
                      </a:r>
                    </a:p>
                    <a:p>
                      <a:endParaRPr lang="en-US" sz="1200" dirty="0"/>
                    </a:p>
                  </a:txBody>
                  <a:tcPr/>
                </a:tc>
                <a:extLst>
                  <a:ext uri="{0D108BD9-81ED-4DB2-BD59-A6C34878D82A}">
                    <a16:rowId xmlns:a16="http://schemas.microsoft.com/office/drawing/2014/main" val="592758872"/>
                  </a:ext>
                </a:extLst>
              </a:tr>
            </a:tbl>
          </a:graphicData>
        </a:graphic>
      </p:graphicFrame>
      <p:sp>
        <p:nvSpPr>
          <p:cNvPr id="5" name="Slide Number Placeholder 4">
            <a:extLst>
              <a:ext uri="{FF2B5EF4-FFF2-40B4-BE49-F238E27FC236}">
                <a16:creationId xmlns:a16="http://schemas.microsoft.com/office/drawing/2014/main" id="{FD22FAAC-6F44-499F-8A1D-D38C0621CBB0}"/>
              </a:ext>
            </a:extLst>
          </p:cNvPr>
          <p:cNvSpPr>
            <a:spLocks noGrp="1"/>
          </p:cNvSpPr>
          <p:nvPr>
            <p:ph type="sldNum" sz="quarter" idx="12"/>
          </p:nvPr>
        </p:nvSpPr>
        <p:spPr/>
        <p:txBody>
          <a:bodyPr/>
          <a:lstStyle/>
          <a:p>
            <a:fld id="{71766878-3199-4EAB-94E7-2D6D11070E14}" type="slidenum">
              <a:rPr lang="en-US" smtClean="0"/>
              <a:t>36</a:t>
            </a:fld>
            <a:endParaRPr lang="en-US" dirty="0"/>
          </a:p>
        </p:txBody>
      </p:sp>
    </p:spTree>
    <p:extLst>
      <p:ext uri="{BB962C8B-B14F-4D97-AF65-F5344CB8AC3E}">
        <p14:creationId xmlns:p14="http://schemas.microsoft.com/office/powerpoint/2010/main" val="106465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E22-3FD6-45CA-A201-BFFFA2DCA1C7}"/>
              </a:ext>
            </a:extLst>
          </p:cNvPr>
          <p:cNvSpPr>
            <a:spLocks noGrp="1"/>
          </p:cNvSpPr>
          <p:nvPr>
            <p:ph type="title"/>
          </p:nvPr>
        </p:nvSpPr>
        <p:spPr>
          <a:xfrm>
            <a:off x="1251678" y="382385"/>
            <a:ext cx="10178322" cy="1455559"/>
          </a:xfrm>
        </p:spPr>
        <p:txBody>
          <a:bodyPr/>
          <a:lstStyle/>
          <a:p>
            <a:r>
              <a:rPr lang="en-US" dirty="0">
                <a:hlinkClick r:id="rId2"/>
              </a:rPr>
              <a:t>www.tutor.com/clientcarelib</a:t>
            </a:r>
            <a:r>
              <a:rPr lang="en-US" dirty="0"/>
              <a:t> </a:t>
            </a:r>
          </a:p>
        </p:txBody>
      </p:sp>
      <p:graphicFrame>
        <p:nvGraphicFramePr>
          <p:cNvPr id="6" name="Content Placeholder 5">
            <a:extLst>
              <a:ext uri="{FF2B5EF4-FFF2-40B4-BE49-F238E27FC236}">
                <a16:creationId xmlns:a16="http://schemas.microsoft.com/office/drawing/2014/main" id="{231A8EB3-519F-44EE-AA9E-85B36254C4A6}"/>
              </a:ext>
            </a:extLst>
          </p:cNvPr>
          <p:cNvGraphicFramePr>
            <a:graphicFrameLocks noGrp="1"/>
          </p:cNvGraphicFramePr>
          <p:nvPr>
            <p:ph idx="1"/>
            <p:extLst>
              <p:ext uri="{D42A27DB-BD31-4B8C-83A1-F6EECF244321}">
                <p14:modId xmlns:p14="http://schemas.microsoft.com/office/powerpoint/2010/main" val="3429177475"/>
              </p:ext>
            </p:extLst>
          </p:nvPr>
        </p:nvGraphicFramePr>
        <p:xfrm>
          <a:off x="1250952" y="1399032"/>
          <a:ext cx="10179048" cy="5308600"/>
        </p:xfrm>
        <a:graphic>
          <a:graphicData uri="http://schemas.openxmlformats.org/drawingml/2006/table">
            <a:tbl>
              <a:tblPr firstRow="1" bandRow="1">
                <a:tableStyleId>{5C22544A-7EE6-4342-B048-85BDC9FD1C3A}</a:tableStyleId>
              </a:tblPr>
              <a:tblGrid>
                <a:gridCol w="705864">
                  <a:extLst>
                    <a:ext uri="{9D8B030D-6E8A-4147-A177-3AD203B41FA5}">
                      <a16:colId xmlns:a16="http://schemas.microsoft.com/office/drawing/2014/main" val="3766670402"/>
                    </a:ext>
                  </a:extLst>
                </a:gridCol>
                <a:gridCol w="1508760">
                  <a:extLst>
                    <a:ext uri="{9D8B030D-6E8A-4147-A177-3AD203B41FA5}">
                      <a16:colId xmlns:a16="http://schemas.microsoft.com/office/drawing/2014/main" val="2917352530"/>
                    </a:ext>
                  </a:extLst>
                </a:gridCol>
                <a:gridCol w="1801368">
                  <a:extLst>
                    <a:ext uri="{9D8B030D-6E8A-4147-A177-3AD203B41FA5}">
                      <a16:colId xmlns:a16="http://schemas.microsoft.com/office/drawing/2014/main" val="2055887007"/>
                    </a:ext>
                  </a:extLst>
                </a:gridCol>
                <a:gridCol w="2020824">
                  <a:extLst>
                    <a:ext uri="{9D8B030D-6E8A-4147-A177-3AD203B41FA5}">
                      <a16:colId xmlns:a16="http://schemas.microsoft.com/office/drawing/2014/main" val="3190592968"/>
                    </a:ext>
                  </a:extLst>
                </a:gridCol>
                <a:gridCol w="2075688">
                  <a:extLst>
                    <a:ext uri="{9D8B030D-6E8A-4147-A177-3AD203B41FA5}">
                      <a16:colId xmlns:a16="http://schemas.microsoft.com/office/drawing/2014/main" val="197855152"/>
                    </a:ext>
                  </a:extLst>
                </a:gridCol>
                <a:gridCol w="2066544">
                  <a:extLst>
                    <a:ext uri="{9D8B030D-6E8A-4147-A177-3AD203B41FA5}">
                      <a16:colId xmlns:a16="http://schemas.microsoft.com/office/drawing/2014/main" val="1353684829"/>
                    </a:ext>
                  </a:extLst>
                </a:gridCol>
              </a:tblGrid>
              <a:tr h="370840">
                <a:tc>
                  <a:txBody>
                    <a:bodyPr/>
                    <a:lstStyle/>
                    <a:p>
                      <a:r>
                        <a:rPr lang="en-US" sz="1200" dirty="0"/>
                        <a:t>Month</a:t>
                      </a:r>
                    </a:p>
                  </a:txBody>
                  <a:tcPr/>
                </a:tc>
                <a:tc>
                  <a:txBody>
                    <a:bodyPr/>
                    <a:lstStyle/>
                    <a:p>
                      <a:r>
                        <a:rPr lang="en-US" sz="1200" dirty="0"/>
                        <a:t>Theme Ideas</a:t>
                      </a:r>
                    </a:p>
                  </a:txBody>
                  <a:tcPr/>
                </a:tc>
                <a:tc>
                  <a:txBody>
                    <a:bodyPr/>
                    <a:lstStyle/>
                    <a:p>
                      <a:r>
                        <a:rPr lang="en-US" sz="1200" dirty="0"/>
                        <a:t>In-Library</a:t>
                      </a:r>
                    </a:p>
                  </a:txBody>
                  <a:tcPr/>
                </a:tc>
                <a:tc>
                  <a:txBody>
                    <a:bodyPr/>
                    <a:lstStyle/>
                    <a:p>
                      <a:r>
                        <a:rPr lang="en-US" sz="1200" dirty="0"/>
                        <a:t>In-Schools</a:t>
                      </a:r>
                    </a:p>
                  </a:txBody>
                  <a:tcPr/>
                </a:tc>
                <a:tc>
                  <a:txBody>
                    <a:bodyPr/>
                    <a:lstStyle/>
                    <a:p>
                      <a:r>
                        <a:rPr lang="en-US" sz="1200" dirty="0"/>
                        <a:t>In Community</a:t>
                      </a:r>
                    </a:p>
                  </a:txBody>
                  <a:tcPr/>
                </a:tc>
                <a:tc>
                  <a:txBody>
                    <a:bodyPr/>
                    <a:lstStyle/>
                    <a:p>
                      <a:r>
                        <a:rPr lang="en-US" sz="1200" dirty="0"/>
                        <a:t>Electronic</a:t>
                      </a:r>
                    </a:p>
                  </a:txBody>
                  <a:tcPr/>
                </a:tc>
                <a:extLst>
                  <a:ext uri="{0D108BD9-81ED-4DB2-BD59-A6C34878D82A}">
                    <a16:rowId xmlns:a16="http://schemas.microsoft.com/office/drawing/2014/main" val="2588244937"/>
                  </a:ext>
                </a:extLst>
              </a:tr>
              <a:tr h="370840">
                <a:tc>
                  <a:txBody>
                    <a:bodyPr/>
                    <a:lstStyle/>
                    <a:p>
                      <a:r>
                        <a:rPr lang="en-US" sz="1200" dirty="0"/>
                        <a:t>Jul</a:t>
                      </a:r>
                    </a:p>
                  </a:txBody>
                  <a:tcPr/>
                </a:tc>
                <a:tc>
                  <a:txBody>
                    <a:bodyPr/>
                    <a:lstStyle/>
                    <a:p>
                      <a:r>
                        <a:rPr lang="en-US" sz="1200" dirty="0"/>
                        <a:t>Summer STEM Packets.</a:t>
                      </a:r>
                    </a:p>
                    <a:p>
                      <a:r>
                        <a:rPr lang="en-US" sz="1200" dirty="0"/>
                        <a:t>Planning Time</a:t>
                      </a:r>
                    </a:p>
                  </a:txBody>
                  <a:tcPr/>
                </a:tc>
                <a:tc gridSpan="4">
                  <a:txBody>
                    <a:bodyPr/>
                    <a:lstStyle/>
                    <a:p>
                      <a:r>
                        <a:rPr lang="en-US" sz="1200" dirty="0"/>
                        <a:t>Use Tutor.com math and science packets for the summer to help keep students engaged with the program even when school is “out.”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94903940"/>
                  </a:ext>
                </a:extLst>
              </a:tr>
              <a:tr h="370840">
                <a:tc>
                  <a:txBody>
                    <a:bodyPr/>
                    <a:lstStyle/>
                    <a:p>
                      <a:r>
                        <a:rPr lang="en-US" sz="1200" dirty="0"/>
                        <a:t>Aug</a:t>
                      </a:r>
                    </a:p>
                  </a:txBody>
                  <a:tcPr/>
                </a:tc>
                <a:tc>
                  <a:txBody>
                    <a:bodyPr/>
                    <a:lstStyle/>
                    <a:p>
                      <a:r>
                        <a:rPr lang="en-US" sz="1200" dirty="0"/>
                        <a:t>Starting Strong!</a:t>
                      </a:r>
                    </a:p>
                    <a:p>
                      <a:r>
                        <a:rPr lang="en-US" sz="1200" dirty="0"/>
                        <a:t>Gearing up for a great year!</a:t>
                      </a:r>
                    </a:p>
                  </a:txBody>
                  <a:tcPr/>
                </a:tc>
                <a:tc>
                  <a:txBody>
                    <a:bodyPr/>
                    <a:lstStyle/>
                    <a:p>
                      <a:r>
                        <a:rPr lang="en-US" sz="1200" dirty="0"/>
                        <a:t>B2S party or Program for parents</a:t>
                      </a:r>
                    </a:p>
                  </a:txBody>
                  <a:tcPr/>
                </a:tc>
                <a:tc>
                  <a:txBody>
                    <a:bodyPr/>
                    <a:lstStyle/>
                    <a:p>
                      <a:r>
                        <a:rPr lang="en-US" sz="1200" dirty="0"/>
                        <a:t>Attend B2S nights. Email to principals/teachers.</a:t>
                      </a:r>
                    </a:p>
                  </a:txBody>
                  <a:tcPr/>
                </a:tc>
                <a:tc>
                  <a:txBody>
                    <a:bodyPr/>
                    <a:lstStyle/>
                    <a:p>
                      <a:r>
                        <a:rPr lang="en-US" sz="1200" dirty="0"/>
                        <a:t>Pitch news article to local media about library resources for school.</a:t>
                      </a:r>
                    </a:p>
                  </a:txBody>
                  <a:tcPr/>
                </a:tc>
                <a:tc>
                  <a:txBody>
                    <a:bodyPr/>
                    <a:lstStyle/>
                    <a:p>
                      <a:r>
                        <a:rPr lang="en-US" sz="1200" dirty="0"/>
                        <a:t>Highlight on website.  Blog post. “Keep calm &amp; connect” post on FB, Instagram, Twitter</a:t>
                      </a:r>
                    </a:p>
                  </a:txBody>
                  <a:tcPr/>
                </a:tc>
                <a:extLst>
                  <a:ext uri="{0D108BD9-81ED-4DB2-BD59-A6C34878D82A}">
                    <a16:rowId xmlns:a16="http://schemas.microsoft.com/office/drawing/2014/main" val="866984338"/>
                  </a:ext>
                </a:extLst>
              </a:tr>
              <a:tr h="370840">
                <a:tc>
                  <a:txBody>
                    <a:bodyPr/>
                    <a:lstStyle/>
                    <a:p>
                      <a:r>
                        <a:rPr lang="en-US" sz="1200" dirty="0"/>
                        <a:t>Sep</a:t>
                      </a:r>
                    </a:p>
                  </a:txBody>
                  <a:tcPr/>
                </a:tc>
                <a:tc>
                  <a:txBody>
                    <a:bodyPr/>
                    <a:lstStyle/>
                    <a:p>
                      <a:r>
                        <a:rPr lang="en-US" sz="1200" dirty="0"/>
                        <a:t>Library Card Sign-Up (LCSU)!</a:t>
                      </a:r>
                    </a:p>
                  </a:txBody>
                  <a:tcPr/>
                </a:tc>
                <a:tc>
                  <a:txBody>
                    <a:bodyPr/>
                    <a:lstStyle/>
                    <a:p>
                      <a:r>
                        <a:rPr lang="en-US" sz="1200" dirty="0"/>
                        <a:t>Provide program cards or Tutor.com branded library card holders with every new library card.</a:t>
                      </a:r>
                    </a:p>
                  </a:txBody>
                  <a:tcPr/>
                </a:tc>
                <a:tc>
                  <a:txBody>
                    <a:bodyPr/>
                    <a:lstStyle/>
                    <a:p>
                      <a:r>
                        <a:rPr lang="en-US" sz="1200" dirty="0" err="1"/>
                        <a:t>ConnectEd</a:t>
                      </a:r>
                      <a:r>
                        <a:rPr lang="en-US" sz="1200" dirty="0"/>
                        <a:t> (or similar) initiative. Outreach to school librarian/media specialist. PTA meetings. (Top 10 Things Parents Should Know)</a:t>
                      </a:r>
                    </a:p>
                  </a:txBody>
                  <a:tcPr/>
                </a:tc>
                <a:tc>
                  <a:txBody>
                    <a:bodyPr/>
                    <a:lstStyle/>
                    <a:p>
                      <a:r>
                        <a:rPr lang="en-US" sz="1200" dirty="0"/>
                        <a:t>A library card can save you, $x every year. Get one today! Pitch to Chamber of Commerce members as an employee perk. “We’ll come to your place of business to distribute applications.”</a:t>
                      </a:r>
                    </a:p>
                  </a:txBody>
                  <a:tcPr/>
                </a:tc>
                <a:tc>
                  <a:txBody>
                    <a:bodyPr/>
                    <a:lstStyle/>
                    <a:p>
                      <a:r>
                        <a:rPr lang="en-US" sz="1200" dirty="0"/>
                        <a:t>“When you need help, it’s there” as part of a larger LCSU push on social. </a:t>
                      </a:r>
                    </a:p>
                    <a:p>
                      <a:r>
                        <a:rPr lang="en-US" sz="1200" dirty="0"/>
                        <a:t>Email/newsletter article listing benefits of library membership they might not be aware of (Tutor.com). </a:t>
                      </a:r>
                    </a:p>
                  </a:txBody>
                  <a:tcPr/>
                </a:tc>
                <a:extLst>
                  <a:ext uri="{0D108BD9-81ED-4DB2-BD59-A6C34878D82A}">
                    <a16:rowId xmlns:a16="http://schemas.microsoft.com/office/drawing/2014/main" val="592758872"/>
                  </a:ext>
                </a:extLst>
              </a:tr>
              <a:tr h="370840">
                <a:tc>
                  <a:txBody>
                    <a:bodyPr/>
                    <a:lstStyle/>
                    <a:p>
                      <a:r>
                        <a:rPr lang="en-US" sz="1200" dirty="0"/>
                        <a:t>Oct</a:t>
                      </a:r>
                    </a:p>
                  </a:txBody>
                  <a:tcPr/>
                </a:tc>
                <a:tc>
                  <a:txBody>
                    <a:bodyPr/>
                    <a:lstStyle/>
                    <a:p>
                      <a:r>
                        <a:rPr lang="en-US" sz="1200" dirty="0"/>
                        <a:t>Fall sports, college admissions, 1</a:t>
                      </a:r>
                      <a:r>
                        <a:rPr lang="en-US" sz="1200" baseline="30000" dirty="0"/>
                        <a:t>st</a:t>
                      </a:r>
                      <a:r>
                        <a:rPr lang="en-US" sz="1200" dirty="0"/>
                        <a:t> semester projects, looming holidays</a:t>
                      </a:r>
                    </a:p>
                  </a:txBody>
                  <a:tcPr/>
                </a:tc>
                <a:tc>
                  <a:txBody>
                    <a:bodyPr/>
                    <a:lstStyle/>
                    <a:p>
                      <a:r>
                        <a:rPr lang="en-US" sz="1200" dirty="0"/>
                        <a:t>Host a college night at library and promote Essentials as well as essay writing tutors</a:t>
                      </a:r>
                    </a:p>
                  </a:txBody>
                  <a:tcPr/>
                </a:tc>
                <a:tc>
                  <a:txBody>
                    <a:bodyPr/>
                    <a:lstStyle/>
                    <a:p>
                      <a:r>
                        <a:rPr lang="en-US" sz="1200" dirty="0"/>
                        <a:t>Reach out to coaches. Athletes needing help to stay academically eligible can use Tutor.com after practice.</a:t>
                      </a:r>
                    </a:p>
                  </a:txBody>
                  <a:tcPr/>
                </a:tc>
                <a:tc>
                  <a:txBody>
                    <a:bodyPr/>
                    <a:lstStyle/>
                    <a:p>
                      <a:r>
                        <a:rPr lang="en-US" sz="1200" dirty="0"/>
                        <a:t>Job seekers applying for seasonal jobs for extra holiday cash can use Tutor.com’s Job Search Center for help.</a:t>
                      </a:r>
                    </a:p>
                  </a:txBody>
                  <a:tcPr/>
                </a:tc>
                <a:tc>
                  <a:txBody>
                    <a:bodyPr/>
                    <a:lstStyle/>
                    <a:p>
                      <a:r>
                        <a:rPr lang="en-US" sz="1200" dirty="0"/>
                        <a:t>“Get in the Game” social media posts.  Blog post for teens on time management.</a:t>
                      </a:r>
                    </a:p>
                  </a:txBody>
                  <a:tcPr/>
                </a:tc>
                <a:extLst>
                  <a:ext uri="{0D108BD9-81ED-4DB2-BD59-A6C34878D82A}">
                    <a16:rowId xmlns:a16="http://schemas.microsoft.com/office/drawing/2014/main" val="1611394501"/>
                  </a:ext>
                </a:extLst>
              </a:tr>
              <a:tr h="370840">
                <a:tc>
                  <a:txBody>
                    <a:bodyPr/>
                    <a:lstStyle/>
                    <a:p>
                      <a:r>
                        <a:rPr lang="en-US" sz="1200" dirty="0"/>
                        <a:t>Nov</a:t>
                      </a:r>
                    </a:p>
                  </a:txBody>
                  <a:tcPr/>
                </a:tc>
                <a:tc>
                  <a:txBody>
                    <a:bodyPr/>
                    <a:lstStyle/>
                    <a:p>
                      <a:r>
                        <a:rPr lang="en-US" sz="1200" dirty="0"/>
                        <a:t>Report Cards. Thanksgiving.  </a:t>
                      </a:r>
                    </a:p>
                  </a:txBody>
                  <a:tcPr/>
                </a:tc>
                <a:tc>
                  <a:txBody>
                    <a:bodyPr/>
                    <a:lstStyle/>
                    <a:p>
                      <a:r>
                        <a:rPr lang="en-US" sz="1200" dirty="0"/>
                        <a:t>Put speech bubbles with comments of “Thanks to Tutor.com” around the teen area or on top of computer monitors.</a:t>
                      </a:r>
                    </a:p>
                  </a:txBody>
                  <a:tcPr/>
                </a:tc>
                <a:tc>
                  <a:txBody>
                    <a:bodyPr/>
                    <a:lstStyle/>
                    <a:p>
                      <a:r>
                        <a:rPr lang="en-US" sz="1200" dirty="0"/>
                        <a:t>Brochures for teachers on Parent/Teacher conference night</a:t>
                      </a:r>
                    </a:p>
                  </a:txBody>
                  <a:tcPr/>
                </a:tc>
                <a:tc>
                  <a:txBody>
                    <a:bodyPr/>
                    <a:lstStyle/>
                    <a:p>
                      <a:r>
                        <a:rPr lang="en-US" sz="1200" dirty="0"/>
                        <a:t>Outreach to homeless shelters. As the weather gets colder and holidays come around, they see more visitors. Kids are homeless, too. </a:t>
                      </a:r>
                      <a:r>
                        <a:rPr lang="en-US" sz="1200" dirty="0">
                          <a:sym typeface="Wingdings" panose="05000000000000000000" pitchFamily="2" charset="2"/>
                        </a:rPr>
                        <a:t></a:t>
                      </a:r>
                      <a:endParaRPr lang="en-US" sz="1200" dirty="0"/>
                    </a:p>
                  </a:txBody>
                  <a:tcPr/>
                </a:tc>
                <a:tc>
                  <a:txBody>
                    <a:bodyPr/>
                    <a:lstStyle/>
                    <a:p>
                      <a:r>
                        <a:rPr lang="en-US" sz="1200" dirty="0"/>
                        <a:t>“Regretting your report card? Raise your grades with Tutor.com!” social media. Also, post post-session comments of “Thanks.”</a:t>
                      </a:r>
                    </a:p>
                  </a:txBody>
                  <a:tcPr/>
                </a:tc>
                <a:extLst>
                  <a:ext uri="{0D108BD9-81ED-4DB2-BD59-A6C34878D82A}">
                    <a16:rowId xmlns:a16="http://schemas.microsoft.com/office/drawing/2014/main" val="3671352747"/>
                  </a:ext>
                </a:extLst>
              </a:tr>
              <a:tr h="370840">
                <a:tc>
                  <a:txBody>
                    <a:bodyPr/>
                    <a:lstStyle/>
                    <a:p>
                      <a:r>
                        <a:rPr lang="en-US" sz="1200" dirty="0"/>
                        <a:t>Dec</a:t>
                      </a:r>
                    </a:p>
                  </a:txBody>
                  <a:tcPr/>
                </a:tc>
                <a:tc>
                  <a:txBody>
                    <a:bodyPr/>
                    <a:lstStyle/>
                    <a:p>
                      <a:r>
                        <a:rPr lang="en-US" sz="1200" dirty="0"/>
                        <a:t>Planning Time</a:t>
                      </a:r>
                    </a:p>
                  </a:txBody>
                  <a:tcPr/>
                </a:tc>
                <a:tc gridSpan="4">
                  <a:txBody>
                    <a:bodyPr/>
                    <a:lstStyle/>
                    <a:p>
                      <a:r>
                        <a:rPr lang="en-US" sz="1200" dirty="0"/>
                        <a:t>Dec. is a slower month for Tutor.com so instead of trying to promote usage this month, use this time to plan your promotions for the second half of the school year.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6996370"/>
                  </a:ext>
                </a:extLst>
              </a:tr>
            </a:tbl>
          </a:graphicData>
        </a:graphic>
      </p:graphicFrame>
      <p:sp>
        <p:nvSpPr>
          <p:cNvPr id="5" name="Slide Number Placeholder 4">
            <a:extLst>
              <a:ext uri="{FF2B5EF4-FFF2-40B4-BE49-F238E27FC236}">
                <a16:creationId xmlns:a16="http://schemas.microsoft.com/office/drawing/2014/main" id="{FD22FAAC-6F44-499F-8A1D-D38C0621CBB0}"/>
              </a:ext>
            </a:extLst>
          </p:cNvPr>
          <p:cNvSpPr>
            <a:spLocks noGrp="1"/>
          </p:cNvSpPr>
          <p:nvPr>
            <p:ph type="sldNum" sz="quarter" idx="12"/>
          </p:nvPr>
        </p:nvSpPr>
        <p:spPr/>
        <p:txBody>
          <a:bodyPr/>
          <a:lstStyle/>
          <a:p>
            <a:fld id="{71766878-3199-4EAB-94E7-2D6D11070E14}" type="slidenum">
              <a:rPr lang="en-US" smtClean="0"/>
              <a:t>37</a:t>
            </a:fld>
            <a:endParaRPr lang="en-US" dirty="0"/>
          </a:p>
        </p:txBody>
      </p:sp>
    </p:spTree>
    <p:extLst>
      <p:ext uri="{BB962C8B-B14F-4D97-AF65-F5344CB8AC3E}">
        <p14:creationId xmlns:p14="http://schemas.microsoft.com/office/powerpoint/2010/main" val="2255756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73AECD97-688D-4AE7-9838-6166202007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title="right scallop background shape">
            <a:extLst>
              <a:ext uri="{FF2B5EF4-FFF2-40B4-BE49-F238E27FC236}">
                <a16:creationId xmlns:a16="http://schemas.microsoft.com/office/drawing/2014/main" id="{0047FB3A-C0F9-4DD9-A4E0-B203F96AA2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18" name="Rectangle 17" title="left edge border">
            <a:extLst>
              <a:ext uri="{FF2B5EF4-FFF2-40B4-BE49-F238E27FC236}">
                <a16:creationId xmlns:a16="http://schemas.microsoft.com/office/drawing/2014/main" id="{E5FCFD1D-1E9C-4E30-A7D3-F7C247FDC6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8A80E9-B85A-4B37-BF04-70380CD52E9F}"/>
              </a:ext>
            </a:extLst>
          </p:cNvPr>
          <p:cNvSpPr>
            <a:spLocks noGrp="1"/>
          </p:cNvSpPr>
          <p:nvPr>
            <p:ph type="title"/>
          </p:nvPr>
        </p:nvSpPr>
        <p:spPr>
          <a:xfrm>
            <a:off x="4916251" y="2531421"/>
            <a:ext cx="6338958" cy="1795158"/>
          </a:xfrm>
        </p:spPr>
        <p:txBody>
          <a:bodyPr vert="horz" lIns="91440" tIns="45720" rIns="91440" bIns="45720" rtlCol="0" anchor="ctr">
            <a:normAutofit/>
          </a:bodyPr>
          <a:lstStyle/>
          <a:p>
            <a:pPr algn="ctr"/>
            <a:r>
              <a:rPr lang="en-US" sz="6600" spc="800" dirty="0"/>
              <a:t>Questions?</a:t>
            </a:r>
          </a:p>
        </p:txBody>
      </p:sp>
      <p:sp>
        <p:nvSpPr>
          <p:cNvPr id="3" name="Content Placeholder 2">
            <a:extLst>
              <a:ext uri="{FF2B5EF4-FFF2-40B4-BE49-F238E27FC236}">
                <a16:creationId xmlns:a16="http://schemas.microsoft.com/office/drawing/2014/main" id="{06B49F3A-009C-49A3-9E44-E49F96B53747}"/>
              </a:ext>
            </a:extLst>
          </p:cNvPr>
          <p:cNvSpPr>
            <a:spLocks noGrp="1"/>
          </p:cNvSpPr>
          <p:nvPr>
            <p:ph idx="1"/>
          </p:nvPr>
        </p:nvSpPr>
        <p:spPr>
          <a:xfrm>
            <a:off x="385295" y="2068476"/>
            <a:ext cx="3412532" cy="3726888"/>
          </a:xfrm>
        </p:spPr>
        <p:txBody>
          <a:bodyPr vert="horz" lIns="91440" tIns="45720" rIns="91440" bIns="45720" rtlCol="0" anchor="ctr">
            <a:normAutofit/>
          </a:bodyPr>
          <a:lstStyle/>
          <a:p>
            <a:pPr marL="0" indent="0">
              <a:lnSpc>
                <a:spcPct val="100000"/>
              </a:lnSpc>
              <a:buNone/>
            </a:pPr>
            <a:r>
              <a:rPr lang="en-US" sz="2800" b="1" kern="0" dirty="0">
                <a:solidFill>
                  <a:schemeClr val="tx2"/>
                </a:solidFill>
              </a:rPr>
              <a:t>Susan Del Rosario</a:t>
            </a:r>
          </a:p>
          <a:p>
            <a:pPr marL="0" indent="0">
              <a:lnSpc>
                <a:spcPct val="100000"/>
              </a:lnSpc>
              <a:buNone/>
            </a:pPr>
            <a:r>
              <a:rPr lang="en-US" sz="2800" b="1" kern="0" dirty="0">
                <a:solidFill>
                  <a:schemeClr val="tx2"/>
                </a:solidFill>
              </a:rPr>
              <a:t>(920) 327-2859</a:t>
            </a:r>
          </a:p>
          <a:p>
            <a:pPr marL="0" indent="0">
              <a:lnSpc>
                <a:spcPct val="100000"/>
              </a:lnSpc>
              <a:buNone/>
            </a:pPr>
            <a:r>
              <a:rPr lang="en-US" sz="2800" b="1" kern="0" dirty="0">
                <a:solidFill>
                  <a:schemeClr val="tx2"/>
                </a:solidFill>
                <a:hlinkClick r:id="rId2"/>
              </a:rPr>
              <a:t>Susan.delrosario@tutor.com</a:t>
            </a:r>
            <a:r>
              <a:rPr lang="en-US" sz="2800" b="1" kern="0" dirty="0">
                <a:solidFill>
                  <a:schemeClr val="tx2"/>
                </a:solidFill>
              </a:rPr>
              <a:t> </a:t>
            </a:r>
          </a:p>
        </p:txBody>
      </p:sp>
      <p:sp>
        <p:nvSpPr>
          <p:cNvPr id="4" name="Footer Placeholder 3">
            <a:extLst>
              <a:ext uri="{FF2B5EF4-FFF2-40B4-BE49-F238E27FC236}">
                <a16:creationId xmlns:a16="http://schemas.microsoft.com/office/drawing/2014/main" id="{B47CC6E8-3643-4538-B006-8238AF85B7A3}"/>
              </a:ext>
            </a:extLst>
          </p:cNvPr>
          <p:cNvSpPr>
            <a:spLocks noGrp="1"/>
          </p:cNvSpPr>
          <p:nvPr>
            <p:ph type="ftr" sz="quarter" idx="11"/>
          </p:nvPr>
        </p:nvSpPr>
        <p:spPr>
          <a:xfrm>
            <a:off x="4916251" y="6375679"/>
            <a:ext cx="4849708" cy="345796"/>
          </a:xfrm>
        </p:spPr>
        <p:txBody>
          <a:bodyPr vert="horz" lIns="91440" tIns="45720" rIns="91440" bIns="45720" rtlCol="0" anchor="ctr">
            <a:normAutofit/>
          </a:bodyPr>
          <a:lstStyle/>
          <a:p>
            <a:pPr algn="l">
              <a:spcAft>
                <a:spcPts val="600"/>
              </a:spcAft>
            </a:pPr>
            <a:r>
              <a:rPr lang="en-US" dirty="0">
                <a:solidFill>
                  <a:schemeClr val="accent1">
                    <a:lumMod val="50000"/>
                  </a:schemeClr>
                </a:solidFill>
              </a:rPr>
              <a:t>www.nassaulibrary.org/about/tutor-com/</a:t>
            </a:r>
          </a:p>
        </p:txBody>
      </p:sp>
      <p:sp>
        <p:nvSpPr>
          <p:cNvPr id="5" name="Slide Number Placeholder 4">
            <a:extLst>
              <a:ext uri="{FF2B5EF4-FFF2-40B4-BE49-F238E27FC236}">
                <a16:creationId xmlns:a16="http://schemas.microsoft.com/office/drawing/2014/main" id="{6BE5E883-EFED-4A2C-BD1A-CBC05AC58BDE}"/>
              </a:ext>
            </a:extLst>
          </p:cNvPr>
          <p:cNvSpPr>
            <a:spLocks noGrp="1"/>
          </p:cNvSpPr>
          <p:nvPr>
            <p:ph type="sldNum" sz="quarter" idx="12"/>
          </p:nvPr>
        </p:nvSpPr>
        <p:spPr>
          <a:xfrm>
            <a:off x="10427923" y="6375679"/>
            <a:ext cx="1120610" cy="345796"/>
          </a:xfrm>
        </p:spPr>
        <p:txBody>
          <a:bodyPr vert="horz" lIns="91440" tIns="45720" rIns="91440" bIns="45720" rtlCol="0" anchor="ctr">
            <a:normAutofit/>
          </a:bodyPr>
          <a:lstStyle/>
          <a:p>
            <a:pPr>
              <a:spcAft>
                <a:spcPts val="600"/>
              </a:spcAft>
            </a:pPr>
            <a:fld id="{71766878-3199-4EAB-94E7-2D6D11070E14}" type="slidenum">
              <a:rPr lang="en-US" kern="1200" baseline="0" dirty="0">
                <a:solidFill>
                  <a:schemeClr val="accent1">
                    <a:lumMod val="50000"/>
                  </a:schemeClr>
                </a:solidFill>
                <a:latin typeface="+mn-lt"/>
                <a:ea typeface="+mn-ea"/>
                <a:cs typeface="+mn-cs"/>
              </a:rPr>
              <a:pPr>
                <a:spcAft>
                  <a:spcPts val="600"/>
                </a:spcAft>
              </a:pPr>
              <a:t>38</a:t>
            </a:fld>
            <a:endParaRPr lang="en-US" kern="1200" baseline="0" dirty="0">
              <a:solidFill>
                <a:schemeClr val="accent1">
                  <a:lumMod val="50000"/>
                </a:schemeClr>
              </a:solidFill>
              <a:latin typeface="+mn-lt"/>
              <a:ea typeface="+mn-ea"/>
              <a:cs typeface="+mn-cs"/>
            </a:endParaRPr>
          </a:p>
        </p:txBody>
      </p:sp>
      <p:pic>
        <p:nvPicPr>
          <p:cNvPr id="7" name="Picture 6">
            <a:extLst>
              <a:ext uri="{FF2B5EF4-FFF2-40B4-BE49-F238E27FC236}">
                <a16:creationId xmlns:a16="http://schemas.microsoft.com/office/drawing/2014/main" id="{E1FB5361-AB87-48B3-AD6C-C1CFA68FAC77}"/>
              </a:ext>
            </a:extLst>
          </p:cNvPr>
          <p:cNvPicPr>
            <a:picLocks noChangeAspect="1"/>
          </p:cNvPicPr>
          <p:nvPr/>
        </p:nvPicPr>
        <p:blipFill>
          <a:blip r:embed="rId3"/>
          <a:stretch>
            <a:fillRect/>
          </a:stretch>
        </p:blipFill>
        <p:spPr>
          <a:xfrm>
            <a:off x="462625" y="1444752"/>
            <a:ext cx="1052148" cy="1389888"/>
          </a:xfrm>
          <a:prstGeom prst="rect">
            <a:avLst/>
          </a:prstGeom>
        </p:spPr>
      </p:pic>
      <p:sp>
        <p:nvSpPr>
          <p:cNvPr id="13" name="TextBox 12">
            <a:extLst>
              <a:ext uri="{FF2B5EF4-FFF2-40B4-BE49-F238E27FC236}">
                <a16:creationId xmlns:a16="http://schemas.microsoft.com/office/drawing/2014/main" id="{A7E6D662-549F-4A41-BC8B-70B1BD009A5A}"/>
              </a:ext>
            </a:extLst>
          </p:cNvPr>
          <p:cNvSpPr txBox="1"/>
          <p:nvPr/>
        </p:nvSpPr>
        <p:spPr>
          <a:xfrm>
            <a:off x="283464" y="0"/>
            <a:ext cx="11870750" cy="523220"/>
          </a:xfrm>
          <a:prstGeom prst="rect">
            <a:avLst/>
          </a:prstGeom>
          <a:solidFill>
            <a:schemeClr val="accent1"/>
          </a:solidFill>
        </p:spPr>
        <p:txBody>
          <a:bodyPr wrap="none" rtlCol="0">
            <a:spAutoFit/>
          </a:bodyPr>
          <a:lstStyle/>
          <a:p>
            <a:r>
              <a:rPr lang="en-US" sz="2800" dirty="0"/>
              <a:t>http://www.tutor.com/cmspublicfiles/WWW/Nassau_2018_Spring_Training.pptx</a:t>
            </a:r>
          </a:p>
        </p:txBody>
      </p:sp>
    </p:spTree>
    <p:extLst>
      <p:ext uri="{BB962C8B-B14F-4D97-AF65-F5344CB8AC3E}">
        <p14:creationId xmlns:p14="http://schemas.microsoft.com/office/powerpoint/2010/main" val="382477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08C107E-FFC3-4950-8D93-BC43501D731A}"/>
              </a:ext>
            </a:extLst>
          </p:cNvPr>
          <p:cNvPicPr>
            <a:picLocks noChangeAspect="1"/>
          </p:cNvPicPr>
          <p:nvPr/>
        </p:nvPicPr>
        <p:blipFill rotWithShape="1">
          <a:blip r:embed="rId2"/>
          <a:srcRect l="23030" b="7623"/>
          <a:stretch/>
        </p:blipFill>
        <p:spPr>
          <a:xfrm>
            <a:off x="5629885" y="468897"/>
            <a:ext cx="5516651" cy="6389103"/>
          </a:xfrm>
          <a:prstGeom prst="rect">
            <a:avLst/>
          </a:prstGeom>
        </p:spPr>
      </p:pic>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644854" y="1362456"/>
            <a:ext cx="3437290" cy="3655858"/>
          </a:xfrm>
        </p:spPr>
        <p:txBody>
          <a:bodyPr vert="horz" lIns="91440" tIns="45720" rIns="91440" bIns="45720" rtlCol="0" anchor="ctr">
            <a:normAutofit fontScale="90000"/>
          </a:bodyPr>
          <a:lstStyle/>
          <a:p>
            <a:pPr algn="ctr"/>
            <a:r>
              <a:rPr lang="en-US" sz="3800" u="sng" spc="800" dirty="0">
                <a:solidFill>
                  <a:srgbClr val="2A1A00"/>
                </a:solidFill>
              </a:rPr>
              <a:t>Added in 2017</a:t>
            </a:r>
            <a:br>
              <a:rPr lang="en-US" sz="3800" u="sng" spc="800" dirty="0">
                <a:solidFill>
                  <a:srgbClr val="2A1A00"/>
                </a:solidFill>
              </a:rPr>
            </a:br>
            <a:br>
              <a:rPr lang="en-US" sz="3800" u="sng" spc="800" dirty="0">
                <a:solidFill>
                  <a:srgbClr val="2A1A00"/>
                </a:solidFill>
              </a:rPr>
            </a:br>
            <a:r>
              <a:rPr lang="en-US" sz="3800" cap="none" spc="800" dirty="0">
                <a:solidFill>
                  <a:srgbClr val="2A1A00"/>
                </a:solidFill>
              </a:rPr>
              <a:t>The NLS Landing Page</a:t>
            </a:r>
            <a:br>
              <a:rPr lang="en-US" sz="3800" spc="800" dirty="0">
                <a:solidFill>
                  <a:srgbClr val="2A1A00"/>
                </a:solidFill>
              </a:rPr>
            </a:br>
            <a:endParaRPr lang="en-US" sz="3800" spc="800" dirty="0">
              <a:solidFill>
                <a:srgbClr val="2A1A00"/>
              </a:solidFill>
            </a:endParaRPr>
          </a:p>
        </p:txBody>
      </p:sp>
      <p:sp>
        <p:nvSpPr>
          <p:cNvPr id="7" name="TextBox 6">
            <a:extLst>
              <a:ext uri="{FF2B5EF4-FFF2-40B4-BE49-F238E27FC236}">
                <a16:creationId xmlns:a16="http://schemas.microsoft.com/office/drawing/2014/main" id="{D1E99229-DD0E-405E-98AA-C96B5ECD6560}"/>
              </a:ext>
            </a:extLst>
          </p:cNvPr>
          <p:cNvSpPr txBox="1"/>
          <p:nvPr/>
        </p:nvSpPr>
        <p:spPr>
          <a:xfrm>
            <a:off x="4882896" y="0"/>
            <a:ext cx="7013448" cy="523220"/>
          </a:xfrm>
          <a:prstGeom prst="rect">
            <a:avLst/>
          </a:prstGeom>
          <a:noFill/>
        </p:spPr>
        <p:txBody>
          <a:bodyPr wrap="square" rtlCol="0">
            <a:spAutoFit/>
          </a:bodyPr>
          <a:lstStyle/>
          <a:p>
            <a:r>
              <a:rPr lang="en-US" sz="2800" b="1" dirty="0"/>
              <a:t>www.nassaulibrary.org/about/tutor-com</a:t>
            </a:r>
          </a:p>
        </p:txBody>
      </p:sp>
    </p:spTree>
    <p:extLst>
      <p:ext uri="{BB962C8B-B14F-4D97-AF65-F5344CB8AC3E}">
        <p14:creationId xmlns:p14="http://schemas.microsoft.com/office/powerpoint/2010/main" val="201988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621E-FB97-45EE-849F-E894F6E466B0}"/>
              </a:ext>
            </a:extLst>
          </p:cNvPr>
          <p:cNvSpPr>
            <a:spLocks noGrp="1"/>
          </p:cNvSpPr>
          <p:nvPr>
            <p:ph type="title"/>
          </p:nvPr>
        </p:nvSpPr>
        <p:spPr/>
        <p:txBody>
          <a:bodyPr/>
          <a:lstStyle/>
          <a:p>
            <a:r>
              <a:rPr lang="en-US" dirty="0"/>
              <a:t>Alternate </a:t>
            </a:r>
            <a:r>
              <a:rPr lang="en-US" dirty="0" err="1"/>
              <a:t>Urls</a:t>
            </a:r>
            <a:endParaRPr lang="en-US" dirty="0"/>
          </a:p>
        </p:txBody>
      </p:sp>
      <p:sp>
        <p:nvSpPr>
          <p:cNvPr id="3" name="Content Placeholder 2">
            <a:extLst>
              <a:ext uri="{FF2B5EF4-FFF2-40B4-BE49-F238E27FC236}">
                <a16:creationId xmlns:a16="http://schemas.microsoft.com/office/drawing/2014/main" id="{92969227-B453-4FD2-98C8-9E3FCB2985E0}"/>
              </a:ext>
            </a:extLst>
          </p:cNvPr>
          <p:cNvSpPr>
            <a:spLocks noGrp="1"/>
          </p:cNvSpPr>
          <p:nvPr>
            <p:ph idx="1"/>
          </p:nvPr>
        </p:nvSpPr>
        <p:spPr>
          <a:xfrm>
            <a:off x="1251678" y="1572769"/>
            <a:ext cx="3567210" cy="4882896"/>
          </a:xfrm>
        </p:spPr>
        <p:txBody>
          <a:bodyPr>
            <a:normAutofit fontScale="70000" lnSpcReduction="20000"/>
          </a:bodyPr>
          <a:lstStyle/>
          <a:p>
            <a:pPr marL="0" indent="0">
              <a:buNone/>
            </a:pPr>
            <a:r>
              <a:rPr lang="en-US" sz="2900" b="1" dirty="0">
                <a:hlinkClick r:id="rId2"/>
              </a:rPr>
              <a:t>www.tutor.com/nassau</a:t>
            </a:r>
            <a:endParaRPr lang="en-US" sz="2900" b="1" dirty="0"/>
          </a:p>
          <a:p>
            <a:pPr marL="0" indent="0">
              <a:buNone/>
            </a:pPr>
            <a:r>
              <a:rPr lang="en-US" b="1" dirty="0"/>
              <a:t>Baldwin		Manhasset</a:t>
            </a:r>
          </a:p>
          <a:p>
            <a:pPr marL="0" indent="0">
              <a:buNone/>
            </a:pPr>
            <a:r>
              <a:rPr lang="en-US" b="1" dirty="0"/>
              <a:t>Bryant/Roslyn	Massapequa</a:t>
            </a:r>
          </a:p>
          <a:p>
            <a:pPr marL="0" indent="0">
              <a:buNone/>
            </a:pPr>
            <a:r>
              <a:rPr lang="en-US" b="1" dirty="0"/>
              <a:t>East Meadow	Merrick</a:t>
            </a:r>
          </a:p>
          <a:p>
            <a:pPr marL="0" indent="0">
              <a:buNone/>
            </a:pPr>
            <a:r>
              <a:rPr lang="en-US" b="1" dirty="0"/>
              <a:t>East Rockaway	Mineola</a:t>
            </a:r>
          </a:p>
          <a:p>
            <a:pPr marL="0" indent="0">
              <a:buNone/>
            </a:pPr>
            <a:r>
              <a:rPr lang="en-US" b="1" dirty="0"/>
              <a:t>Floral Park		North Bellmore</a:t>
            </a:r>
          </a:p>
          <a:p>
            <a:pPr marL="0" indent="0">
              <a:buNone/>
            </a:pPr>
            <a:r>
              <a:rPr lang="en-US" b="1" dirty="0"/>
              <a:t>Franklin Square	North Merrick</a:t>
            </a:r>
          </a:p>
          <a:p>
            <a:pPr marL="0" indent="0">
              <a:buNone/>
            </a:pPr>
            <a:r>
              <a:rPr lang="en-US" b="1" dirty="0"/>
              <a:t>Garden City	Oceanside</a:t>
            </a:r>
          </a:p>
          <a:p>
            <a:pPr marL="0" indent="0">
              <a:buNone/>
            </a:pPr>
            <a:r>
              <a:rPr lang="en-US" b="1" dirty="0"/>
              <a:t>Glen Cove		OB-EN</a:t>
            </a:r>
          </a:p>
          <a:p>
            <a:pPr marL="0" indent="0">
              <a:buNone/>
            </a:pPr>
            <a:r>
              <a:rPr lang="en-US" b="1" dirty="0"/>
              <a:t>Gold Coast	Plainview</a:t>
            </a:r>
          </a:p>
          <a:p>
            <a:pPr marL="0" indent="0">
              <a:buNone/>
            </a:pPr>
            <a:r>
              <a:rPr lang="en-US" b="1" dirty="0"/>
              <a:t>Hillside		Port Washington</a:t>
            </a:r>
          </a:p>
          <a:p>
            <a:pPr marL="0" indent="0">
              <a:buNone/>
            </a:pPr>
            <a:r>
              <a:rPr lang="en-US" b="1" dirty="0"/>
              <a:t>Island Park		Sea Cliff</a:t>
            </a:r>
          </a:p>
          <a:p>
            <a:pPr marL="0" indent="0">
              <a:buNone/>
            </a:pPr>
            <a:r>
              <a:rPr lang="en-US" b="1" dirty="0"/>
              <a:t>Island Trees	Seaford</a:t>
            </a:r>
          </a:p>
          <a:p>
            <a:pPr marL="0" indent="0">
              <a:buNone/>
            </a:pPr>
            <a:r>
              <a:rPr lang="en-US" b="1" dirty="0"/>
              <a:t>Levittown		Shelter Rock</a:t>
            </a:r>
          </a:p>
          <a:p>
            <a:pPr marL="0" indent="0">
              <a:buNone/>
            </a:pPr>
            <a:r>
              <a:rPr lang="en-US" b="1" dirty="0"/>
              <a:t>Long Beach	Uniondale</a:t>
            </a:r>
          </a:p>
          <a:p>
            <a:pPr marL="0" indent="0">
              <a:buNone/>
            </a:pPr>
            <a:r>
              <a:rPr lang="en-US" b="1" dirty="0"/>
              <a:t>Lynbrook		Williston</a:t>
            </a:r>
          </a:p>
          <a:p>
            <a:pPr marL="0" indent="0">
              <a:buNone/>
            </a:pPr>
            <a:endParaRPr lang="en-US" b="1" dirty="0"/>
          </a:p>
        </p:txBody>
      </p:sp>
      <p:sp>
        <p:nvSpPr>
          <p:cNvPr id="4" name="Footer Placeholder 3">
            <a:extLst>
              <a:ext uri="{FF2B5EF4-FFF2-40B4-BE49-F238E27FC236}">
                <a16:creationId xmlns:a16="http://schemas.microsoft.com/office/drawing/2014/main" id="{676526D0-3D08-4D7F-831A-2A9EE6B53C98}"/>
              </a:ext>
            </a:extLst>
          </p:cNvPr>
          <p:cNvSpPr>
            <a:spLocks noGrp="1"/>
          </p:cNvSpPr>
          <p:nvPr>
            <p:ph type="ftr" sz="quarter" idx="11"/>
          </p:nvPr>
        </p:nvSpPr>
        <p:spPr/>
        <p:txBody>
          <a:bodyPr/>
          <a:lstStyle/>
          <a:p>
            <a:r>
              <a:rPr lang="en-US"/>
              <a:t>www.nassaulibrary.org/about/tutor-com/</a:t>
            </a:r>
            <a:endParaRPr lang="en-US" dirty="0"/>
          </a:p>
        </p:txBody>
      </p:sp>
      <p:sp>
        <p:nvSpPr>
          <p:cNvPr id="5" name="Slide Number Placeholder 4">
            <a:extLst>
              <a:ext uri="{FF2B5EF4-FFF2-40B4-BE49-F238E27FC236}">
                <a16:creationId xmlns:a16="http://schemas.microsoft.com/office/drawing/2014/main" id="{7091A69C-2259-4529-8198-CD7631D82FB5}"/>
              </a:ext>
            </a:extLst>
          </p:cNvPr>
          <p:cNvSpPr>
            <a:spLocks noGrp="1"/>
          </p:cNvSpPr>
          <p:nvPr>
            <p:ph type="sldNum" sz="quarter" idx="12"/>
          </p:nvPr>
        </p:nvSpPr>
        <p:spPr/>
        <p:txBody>
          <a:bodyPr/>
          <a:lstStyle/>
          <a:p>
            <a:fld id="{71766878-3199-4EAB-94E7-2D6D11070E14}" type="slidenum">
              <a:rPr lang="en-US" smtClean="0"/>
              <a:t>5</a:t>
            </a:fld>
            <a:endParaRPr lang="en-US" dirty="0"/>
          </a:p>
        </p:txBody>
      </p:sp>
      <p:sp>
        <p:nvSpPr>
          <p:cNvPr id="6" name="Content Placeholder 2">
            <a:extLst>
              <a:ext uri="{FF2B5EF4-FFF2-40B4-BE49-F238E27FC236}">
                <a16:creationId xmlns:a16="http://schemas.microsoft.com/office/drawing/2014/main" id="{F27A1E40-A6D4-4B0A-B525-DB3DC6B4ABAA}"/>
              </a:ext>
            </a:extLst>
          </p:cNvPr>
          <p:cNvSpPr txBox="1">
            <a:spLocks/>
          </p:cNvSpPr>
          <p:nvPr/>
        </p:nvSpPr>
        <p:spPr>
          <a:xfrm>
            <a:off x="5237989" y="1572769"/>
            <a:ext cx="3063239" cy="480291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b="1" dirty="0">
                <a:hlinkClick r:id="rId3"/>
              </a:rPr>
              <a:t>www.tutor.com/nassau2</a:t>
            </a:r>
            <a:r>
              <a:rPr lang="en-US" b="1" dirty="0"/>
              <a:t> </a:t>
            </a:r>
          </a:p>
          <a:p>
            <a:pPr marL="0" indent="0">
              <a:buFont typeface="Arial" panose="020B0604020202020204" pitchFamily="34" charset="0"/>
              <a:buNone/>
            </a:pPr>
            <a:r>
              <a:rPr lang="en-US" sz="1400" b="1" dirty="0"/>
              <a:t>Elmont</a:t>
            </a:r>
          </a:p>
          <a:p>
            <a:pPr marL="0" indent="0">
              <a:buFont typeface="Arial" panose="020B0604020202020204" pitchFamily="34" charset="0"/>
              <a:buNone/>
            </a:pPr>
            <a:r>
              <a:rPr lang="en-US" sz="1400" b="1" dirty="0"/>
              <a:t>Freeport</a:t>
            </a:r>
          </a:p>
          <a:p>
            <a:pPr marL="0" indent="0">
              <a:buFont typeface="Arial" panose="020B0604020202020204" pitchFamily="34" charset="0"/>
              <a:buNone/>
            </a:pPr>
            <a:r>
              <a:rPr lang="en-US" sz="1400" b="1" dirty="0"/>
              <a:t>Hicksville</a:t>
            </a:r>
          </a:p>
          <a:p>
            <a:pPr marL="0" indent="0">
              <a:buFont typeface="Arial" panose="020B0604020202020204" pitchFamily="34" charset="0"/>
              <a:buNone/>
            </a:pPr>
            <a:r>
              <a:rPr lang="en-US" sz="1400" b="1" dirty="0"/>
              <a:t>Lakeview</a:t>
            </a:r>
          </a:p>
          <a:p>
            <a:pPr marL="0" indent="0">
              <a:buFont typeface="Arial" panose="020B0604020202020204" pitchFamily="34" charset="0"/>
              <a:buNone/>
            </a:pPr>
            <a:r>
              <a:rPr lang="en-US" sz="1400" b="1" dirty="0"/>
              <a:t>Plainedge</a:t>
            </a:r>
          </a:p>
          <a:p>
            <a:pPr marL="0" indent="0">
              <a:buFont typeface="Arial" panose="020B0604020202020204" pitchFamily="34" charset="0"/>
              <a:buNone/>
            </a:pPr>
            <a:r>
              <a:rPr lang="en-US" sz="1400" b="1" dirty="0"/>
              <a:t>Valley Stream</a:t>
            </a:r>
          </a:p>
          <a:p>
            <a:pPr marL="0" indent="0">
              <a:buFont typeface="Arial" panose="020B0604020202020204" pitchFamily="34" charset="0"/>
              <a:buNone/>
            </a:pPr>
            <a:r>
              <a:rPr lang="en-US" sz="1400" b="1" dirty="0"/>
              <a:t>West Hempstead</a:t>
            </a:r>
          </a:p>
          <a:p>
            <a:pPr marL="0" indent="0">
              <a:buFont typeface="Arial" panose="020B0604020202020204" pitchFamily="34" charset="0"/>
              <a:buNone/>
            </a:pPr>
            <a:endParaRPr lang="en-US" sz="1400" b="1" dirty="0"/>
          </a:p>
          <a:p>
            <a:pPr marL="0" indent="0">
              <a:buNone/>
            </a:pPr>
            <a:r>
              <a:rPr lang="en-US" sz="1800" b="1" dirty="0">
                <a:hlinkClick r:id="rId4"/>
              </a:rPr>
              <a:t>www.tutor.com/greatneck</a:t>
            </a:r>
            <a:r>
              <a:rPr lang="en-US" sz="1800" b="1" dirty="0"/>
              <a:t> </a:t>
            </a:r>
          </a:p>
          <a:p>
            <a:pPr marL="0" indent="0">
              <a:buNone/>
            </a:pPr>
            <a:r>
              <a:rPr lang="en-US" b="1" dirty="0">
                <a:hlinkClick r:id="rId5"/>
              </a:rPr>
              <a:t>www.tutor.com/jericho</a:t>
            </a:r>
            <a:r>
              <a:rPr lang="en-US" b="1" dirty="0"/>
              <a:t> </a:t>
            </a:r>
          </a:p>
          <a:p>
            <a:pPr marL="0" indent="0">
              <a:buNone/>
            </a:pPr>
            <a:r>
              <a:rPr lang="en-US" b="1" dirty="0">
                <a:hlinkClick r:id="rId6"/>
              </a:rPr>
              <a:t>www.tutor.com/syosset</a:t>
            </a:r>
            <a:r>
              <a:rPr lang="en-US" b="1" dirty="0"/>
              <a:t>  </a:t>
            </a:r>
          </a:p>
          <a:p>
            <a:pPr marL="0" indent="0">
              <a:buFont typeface="Arial" panose="020B0604020202020204" pitchFamily="34" charset="0"/>
              <a:buNone/>
            </a:pPr>
            <a:endParaRPr lang="en-US" sz="1400" b="1" dirty="0"/>
          </a:p>
        </p:txBody>
      </p:sp>
      <p:sp>
        <p:nvSpPr>
          <p:cNvPr id="7" name="Content Placeholder 2">
            <a:extLst>
              <a:ext uri="{FF2B5EF4-FFF2-40B4-BE49-F238E27FC236}">
                <a16:creationId xmlns:a16="http://schemas.microsoft.com/office/drawing/2014/main" id="{75A2AE4D-7119-4F6E-9650-660FFF6C1582}"/>
              </a:ext>
            </a:extLst>
          </p:cNvPr>
          <p:cNvSpPr txBox="1">
            <a:spLocks/>
          </p:cNvSpPr>
          <p:nvPr/>
        </p:nvSpPr>
        <p:spPr>
          <a:xfrm>
            <a:off x="8720329" y="1572768"/>
            <a:ext cx="3063239" cy="50566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b="1" dirty="0">
                <a:hlinkClick r:id="rId7"/>
              </a:rPr>
              <a:t>www.tutor.com/nassau3</a:t>
            </a:r>
            <a:r>
              <a:rPr lang="en-US" b="1" dirty="0"/>
              <a:t>  </a:t>
            </a:r>
          </a:p>
          <a:p>
            <a:pPr marL="0" indent="0">
              <a:buFont typeface="Arial" panose="020B0604020202020204" pitchFamily="34" charset="0"/>
              <a:buNone/>
            </a:pPr>
            <a:r>
              <a:rPr lang="en-US" sz="1400" b="1" dirty="0"/>
              <a:t>	Bayville</a:t>
            </a:r>
          </a:p>
          <a:p>
            <a:pPr marL="0" indent="0">
              <a:buFont typeface="Arial" panose="020B0604020202020204" pitchFamily="34" charset="0"/>
              <a:buNone/>
            </a:pPr>
            <a:r>
              <a:rPr lang="en-US" sz="1400" b="1" dirty="0"/>
              <a:t>	Bellmore</a:t>
            </a:r>
          </a:p>
          <a:p>
            <a:pPr marL="0" indent="0">
              <a:buFont typeface="Arial" panose="020B0604020202020204" pitchFamily="34" charset="0"/>
              <a:buNone/>
            </a:pPr>
            <a:r>
              <a:rPr lang="en-US" sz="1400" b="1" dirty="0"/>
              <a:t>	Bethpage</a:t>
            </a:r>
          </a:p>
          <a:p>
            <a:pPr marL="0" indent="0">
              <a:buFont typeface="Arial" panose="020B0604020202020204" pitchFamily="34" charset="0"/>
              <a:buNone/>
            </a:pPr>
            <a:r>
              <a:rPr lang="en-US" sz="1400" b="1" dirty="0"/>
              <a:t>	East Williston</a:t>
            </a:r>
          </a:p>
          <a:p>
            <a:pPr marL="0" indent="0">
              <a:buFont typeface="Arial" panose="020B0604020202020204" pitchFamily="34" charset="0"/>
              <a:buNone/>
            </a:pPr>
            <a:r>
              <a:rPr lang="en-US" sz="1400" b="1" dirty="0"/>
              <a:t>	Farmingdale</a:t>
            </a:r>
          </a:p>
          <a:p>
            <a:pPr marL="0" indent="0">
              <a:buFont typeface="Arial" panose="020B0604020202020204" pitchFamily="34" charset="0"/>
              <a:buNone/>
            </a:pPr>
            <a:r>
              <a:rPr lang="en-US" sz="1400" b="1" dirty="0"/>
              <a:t>	Hempstead</a:t>
            </a:r>
          </a:p>
          <a:p>
            <a:pPr marL="0" indent="0">
              <a:buFont typeface="Arial" panose="020B0604020202020204" pitchFamily="34" charset="0"/>
              <a:buNone/>
            </a:pPr>
            <a:r>
              <a:rPr lang="en-US" sz="1400" b="1" dirty="0"/>
              <a:t>	Hewlett Woodmere</a:t>
            </a:r>
          </a:p>
          <a:p>
            <a:pPr marL="0" indent="0">
              <a:buFont typeface="Arial" panose="020B0604020202020204" pitchFamily="34" charset="0"/>
              <a:buNone/>
            </a:pPr>
            <a:r>
              <a:rPr lang="en-US" sz="1400" b="1" dirty="0"/>
              <a:t>	Locust Valley</a:t>
            </a:r>
          </a:p>
          <a:p>
            <a:pPr marL="0" indent="0">
              <a:buFont typeface="Arial" panose="020B0604020202020204" pitchFamily="34" charset="0"/>
              <a:buNone/>
            </a:pPr>
            <a:r>
              <a:rPr lang="en-US" sz="1400" b="1" dirty="0"/>
              <a:t>	Malvern</a:t>
            </a:r>
          </a:p>
          <a:p>
            <a:pPr marL="0" indent="0">
              <a:buFont typeface="Arial" panose="020B0604020202020204" pitchFamily="34" charset="0"/>
              <a:buNone/>
            </a:pPr>
            <a:r>
              <a:rPr lang="en-US" sz="1400" b="1" dirty="0"/>
              <a:t>	Peninsula</a:t>
            </a:r>
          </a:p>
          <a:p>
            <a:pPr marL="0" indent="0">
              <a:buFont typeface="Arial" panose="020B0604020202020204" pitchFamily="34" charset="0"/>
              <a:buNone/>
            </a:pPr>
            <a:r>
              <a:rPr lang="en-US" sz="1400" b="1" dirty="0"/>
              <a:t>	Rockville Centre</a:t>
            </a:r>
          </a:p>
          <a:p>
            <a:pPr marL="0" indent="0">
              <a:buFont typeface="Arial" panose="020B0604020202020204" pitchFamily="34" charset="0"/>
              <a:buNone/>
            </a:pPr>
            <a:r>
              <a:rPr lang="en-US" sz="1400" b="1" dirty="0"/>
              <a:t>	Roosevelt</a:t>
            </a:r>
          </a:p>
          <a:p>
            <a:pPr marL="0" indent="0">
              <a:buFont typeface="Arial" panose="020B0604020202020204" pitchFamily="34" charset="0"/>
              <a:buNone/>
            </a:pPr>
            <a:r>
              <a:rPr lang="en-US" sz="1400" b="1" dirty="0"/>
              <a:t>	Wantagh</a:t>
            </a:r>
          </a:p>
          <a:p>
            <a:pPr marL="0" indent="0">
              <a:buFont typeface="Arial" panose="020B0604020202020204" pitchFamily="34" charset="0"/>
              <a:buNone/>
            </a:pPr>
            <a:r>
              <a:rPr lang="en-US" sz="1400" b="1" dirty="0"/>
              <a:t>	Westbury</a:t>
            </a:r>
          </a:p>
          <a:p>
            <a:pPr marL="0" indent="0">
              <a:buFont typeface="Arial" panose="020B0604020202020204" pitchFamily="34" charset="0"/>
              <a:buNone/>
            </a:pPr>
            <a:endParaRPr lang="en-US" sz="1400" b="1" dirty="0"/>
          </a:p>
        </p:txBody>
      </p:sp>
      <p:cxnSp>
        <p:nvCxnSpPr>
          <p:cNvPr id="9" name="Straight Connector 8">
            <a:extLst>
              <a:ext uri="{FF2B5EF4-FFF2-40B4-BE49-F238E27FC236}">
                <a16:creationId xmlns:a16="http://schemas.microsoft.com/office/drawing/2014/main" id="{691F7A20-A91D-4438-8D0D-AD2B8579B9AE}"/>
              </a:ext>
            </a:extLst>
          </p:cNvPr>
          <p:cNvCxnSpPr>
            <a:cxnSpLocks/>
          </p:cNvCxnSpPr>
          <p:nvPr/>
        </p:nvCxnSpPr>
        <p:spPr>
          <a:xfrm>
            <a:off x="4936998" y="1874517"/>
            <a:ext cx="40386" cy="45011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59DCCEB0-95BD-41E3-B9F3-A5160FE3B8E1}"/>
              </a:ext>
            </a:extLst>
          </p:cNvPr>
          <p:cNvCxnSpPr>
            <a:cxnSpLocks/>
          </p:cNvCxnSpPr>
          <p:nvPr/>
        </p:nvCxnSpPr>
        <p:spPr>
          <a:xfrm>
            <a:off x="8492490" y="1874517"/>
            <a:ext cx="0" cy="458114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741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80D097FF-A52A-405F-A745-5FB8A840366D}"/>
              </a:ext>
            </a:extLst>
          </p:cNvPr>
          <p:cNvPicPr>
            <a:picLocks noChangeAspect="1"/>
          </p:cNvPicPr>
          <p:nvPr/>
        </p:nvPicPr>
        <p:blipFill>
          <a:blip r:embed="rId2"/>
          <a:stretch>
            <a:fillRect/>
          </a:stretch>
        </p:blipFill>
        <p:spPr>
          <a:xfrm>
            <a:off x="424006" y="107208"/>
            <a:ext cx="6896993" cy="3276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1376806"/>
            <a:ext cx="3630131" cy="936626"/>
          </a:xfrm>
        </p:spPr>
        <p:txBody>
          <a:bodyPr anchor="b">
            <a:normAutofit/>
          </a:bodyPr>
          <a:lstStyle/>
          <a:p>
            <a:r>
              <a:rPr lang="en-US" sz="2000" b="1" kern="0" cap="none" spc="0" dirty="0">
                <a:solidFill>
                  <a:schemeClr val="accent3"/>
                </a:solidFill>
                <a:latin typeface="+mn-lt"/>
              </a:rPr>
              <a:t>Logging In With Patron API</a:t>
            </a:r>
            <a:endParaRPr lang="en-US" sz="2000" b="1" kern="0" spc="0" dirty="0">
              <a:solidFill>
                <a:schemeClr val="accent3"/>
              </a:solidFill>
              <a:latin typeface="+mn-lt"/>
            </a:endParaRPr>
          </a:p>
        </p:txBody>
      </p:sp>
      <p:sp>
        <p:nvSpPr>
          <p:cNvPr id="4" name="Footer Placeholder 3">
            <a:extLst>
              <a:ext uri="{FF2B5EF4-FFF2-40B4-BE49-F238E27FC236}">
                <a16:creationId xmlns:a16="http://schemas.microsoft.com/office/drawing/2014/main" id="{0E40EA71-6C10-42AE-9C7A-27B95D06B79A}"/>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dirty="0"/>
              <a:t>www.nassaulibrary.org/about/tutor-com/</a:t>
            </a:r>
          </a:p>
        </p:txBody>
      </p:sp>
      <p:sp>
        <p:nvSpPr>
          <p:cNvPr id="5" name="Slide Number Placeholder 4">
            <a:extLst>
              <a:ext uri="{FF2B5EF4-FFF2-40B4-BE49-F238E27FC236}">
                <a16:creationId xmlns:a16="http://schemas.microsoft.com/office/drawing/2014/main" id="{CA2C71E1-DD07-42B2-8A4D-8B460C2AEB14}"/>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6</a:t>
            </a:fld>
            <a:endParaRPr lang="en-US">
              <a:solidFill>
                <a:schemeClr val="bg1">
                  <a:lumMod val="85000"/>
                </a:schemeClr>
              </a:solidFill>
            </a:endParaRPr>
          </a:p>
        </p:txBody>
      </p:sp>
      <p:sp>
        <p:nvSpPr>
          <p:cNvPr id="11" name="Content Placeholder 10"/>
          <p:cNvSpPr>
            <a:spLocks noGrp="1"/>
          </p:cNvSpPr>
          <p:nvPr>
            <p:ph idx="1"/>
          </p:nvPr>
        </p:nvSpPr>
        <p:spPr>
          <a:xfrm>
            <a:off x="7964461" y="2112263"/>
            <a:ext cx="3904451" cy="4263415"/>
          </a:xfrm>
        </p:spPr>
        <p:txBody>
          <a:bodyPr>
            <a:normAutofit/>
          </a:bodyPr>
          <a:lstStyle/>
          <a:p>
            <a:endParaRPr lang="en-US" sz="1900" b="1" u="sng" dirty="0">
              <a:solidFill>
                <a:schemeClr val="bg1"/>
              </a:solidFill>
            </a:endParaRPr>
          </a:p>
          <a:p>
            <a:pPr>
              <a:buClr>
                <a:schemeClr val="bg1"/>
              </a:buClr>
              <a:buFont typeface="Courier New" panose="02070309020205020404" pitchFamily="49" charset="0"/>
              <a:buChar char="o"/>
            </a:pPr>
            <a:r>
              <a:rPr lang="en-US" sz="1900" dirty="0">
                <a:solidFill>
                  <a:schemeClr val="bg1"/>
                </a:solidFill>
              </a:rPr>
              <a:t>Enter Library Card Number</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If Tutor.com account exists, enter password.</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If Tutor.com account does NOT exist, create account.</a:t>
            </a:r>
          </a:p>
          <a:p>
            <a:endParaRPr lang="en-US" sz="1900" dirty="0">
              <a:solidFill>
                <a:schemeClr val="bg1"/>
              </a:solidFill>
            </a:endParaRPr>
          </a:p>
          <a:p>
            <a:r>
              <a:rPr lang="en-US" sz="1900" dirty="0">
                <a:solidFill>
                  <a:schemeClr val="bg1"/>
                </a:solidFill>
              </a:rPr>
              <a:t>(Different wording for different errors. Take screenshots.)</a:t>
            </a:r>
          </a:p>
          <a:p>
            <a:endParaRPr lang="en-US" sz="1600" dirty="0">
              <a:solidFill>
                <a:schemeClr val="bg1"/>
              </a:solidFill>
            </a:endParaRPr>
          </a:p>
        </p:txBody>
      </p:sp>
      <p:pic>
        <p:nvPicPr>
          <p:cNvPr id="6" name="Picture 5">
            <a:extLst>
              <a:ext uri="{FF2B5EF4-FFF2-40B4-BE49-F238E27FC236}">
                <a16:creationId xmlns:a16="http://schemas.microsoft.com/office/drawing/2014/main" id="{0DEBC8AB-33D2-43CE-9344-45FD6FCD5C94}"/>
              </a:ext>
            </a:extLst>
          </p:cNvPr>
          <p:cNvPicPr>
            <a:picLocks noChangeAspect="1"/>
          </p:cNvPicPr>
          <p:nvPr/>
        </p:nvPicPr>
        <p:blipFill>
          <a:blip r:embed="rId3"/>
          <a:stretch>
            <a:fillRect/>
          </a:stretch>
        </p:blipFill>
        <p:spPr>
          <a:xfrm>
            <a:off x="424006" y="3931920"/>
            <a:ext cx="3023973" cy="1754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1CFC113-F084-4F18-8E2B-0E1610808720}"/>
              </a:ext>
            </a:extLst>
          </p:cNvPr>
          <p:cNvPicPr>
            <a:picLocks noChangeAspect="1"/>
          </p:cNvPicPr>
          <p:nvPr/>
        </p:nvPicPr>
        <p:blipFill>
          <a:blip r:embed="rId4"/>
          <a:stretch>
            <a:fillRect/>
          </a:stretch>
        </p:blipFill>
        <p:spPr>
          <a:xfrm>
            <a:off x="4691977" y="3888575"/>
            <a:ext cx="2629022" cy="235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2FCB4722-E13A-4312-921B-8AC3C46817B3}"/>
              </a:ext>
            </a:extLst>
          </p:cNvPr>
          <p:cNvSpPr txBox="1"/>
          <p:nvPr/>
        </p:nvSpPr>
        <p:spPr>
          <a:xfrm>
            <a:off x="3811414" y="4624411"/>
            <a:ext cx="630936" cy="369332"/>
          </a:xfrm>
          <a:prstGeom prst="rect">
            <a:avLst/>
          </a:prstGeom>
          <a:noFill/>
        </p:spPr>
        <p:txBody>
          <a:bodyPr wrap="square" rtlCol="0">
            <a:spAutoFit/>
          </a:bodyPr>
          <a:lstStyle/>
          <a:p>
            <a:r>
              <a:rPr lang="en-US" dirty="0"/>
              <a:t>OR</a:t>
            </a:r>
          </a:p>
        </p:txBody>
      </p:sp>
      <p:sp>
        <p:nvSpPr>
          <p:cNvPr id="15" name="Title 1">
            <a:extLst>
              <a:ext uri="{FF2B5EF4-FFF2-40B4-BE49-F238E27FC236}">
                <a16:creationId xmlns:a16="http://schemas.microsoft.com/office/drawing/2014/main" id="{FDA8F48F-D982-4906-84EA-2449492B3750}"/>
              </a:ext>
            </a:extLst>
          </p:cNvPr>
          <p:cNvSpPr txBox="1">
            <a:spLocks/>
          </p:cNvSpPr>
          <p:nvPr/>
        </p:nvSpPr>
        <p:spPr>
          <a:xfrm>
            <a:off x="7964461" y="457200"/>
            <a:ext cx="3630131" cy="1197864"/>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u="sng" spc="800" dirty="0">
                <a:solidFill>
                  <a:schemeClr val="accent1"/>
                </a:solidFill>
              </a:rPr>
              <a:t>Patron Experience</a:t>
            </a:r>
            <a:endParaRPr lang="en-US" sz="4400" u="sng" dirty="0">
              <a:solidFill>
                <a:schemeClr val="accent1"/>
              </a:solidFill>
            </a:endParaRPr>
          </a:p>
        </p:txBody>
      </p:sp>
    </p:spTree>
    <p:extLst>
      <p:ext uri="{BB962C8B-B14F-4D97-AF65-F5344CB8AC3E}">
        <p14:creationId xmlns:p14="http://schemas.microsoft.com/office/powerpoint/2010/main" val="15923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1" title="right scallop background shape">
            <a:extLst>
              <a:ext uri="{FF2B5EF4-FFF2-40B4-BE49-F238E27FC236}">
                <a16:creationId xmlns:a16="http://schemas.microsoft.com/office/drawing/2014/main"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8" name="Rectangle 17" title="left edge border">
            <a:extLst>
              <a:ext uri="{FF2B5EF4-FFF2-40B4-BE49-F238E27FC236}">
                <a16:creationId xmlns:a16="http://schemas.microsoft.com/office/drawing/2014/main"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9985F-61D8-45B8-8CC9-6DD85B7C9B97}"/>
              </a:ext>
            </a:extLst>
          </p:cNvPr>
          <p:cNvSpPr>
            <a:spLocks noGrp="1"/>
          </p:cNvSpPr>
          <p:nvPr>
            <p:ph type="title"/>
          </p:nvPr>
        </p:nvSpPr>
        <p:spPr>
          <a:xfrm>
            <a:off x="7964461" y="457200"/>
            <a:ext cx="3630131" cy="1197864"/>
          </a:xfrm>
        </p:spPr>
        <p:txBody>
          <a:bodyPr anchor="b">
            <a:normAutofit fontScale="90000"/>
          </a:bodyPr>
          <a:lstStyle/>
          <a:p>
            <a:r>
              <a:rPr lang="en-US" sz="4400" u="sng" spc="800" dirty="0">
                <a:solidFill>
                  <a:schemeClr val="accent1"/>
                </a:solidFill>
              </a:rPr>
              <a:t>Patron Experience</a:t>
            </a:r>
            <a:endParaRPr lang="en-US" sz="4400" u="sng" dirty="0">
              <a:solidFill>
                <a:schemeClr val="accent1"/>
              </a:solidFill>
            </a:endParaRPr>
          </a:p>
        </p:txBody>
      </p:sp>
      <p:sp>
        <p:nvSpPr>
          <p:cNvPr id="4" name="Footer Placeholder 3">
            <a:extLst>
              <a:ext uri="{FF2B5EF4-FFF2-40B4-BE49-F238E27FC236}">
                <a16:creationId xmlns:a16="http://schemas.microsoft.com/office/drawing/2014/main" id="{0E40EA71-6C10-42AE-9C7A-27B95D06B79A}"/>
              </a:ext>
            </a:extLst>
          </p:cNvPr>
          <p:cNvSpPr>
            <a:spLocks noGrp="1"/>
          </p:cNvSpPr>
          <p:nvPr>
            <p:ph type="ftr" sz="quarter" idx="11"/>
          </p:nvPr>
        </p:nvSpPr>
        <p:spPr>
          <a:xfrm>
            <a:off x="926926" y="6375679"/>
            <a:ext cx="5978273" cy="345796"/>
          </a:xfrm>
        </p:spPr>
        <p:txBody>
          <a:bodyPr>
            <a:normAutofit/>
          </a:bodyPr>
          <a:lstStyle/>
          <a:p>
            <a:pPr>
              <a:spcAft>
                <a:spcPts val="600"/>
              </a:spcAft>
            </a:pPr>
            <a:r>
              <a:rPr lang="en-US" dirty="0"/>
              <a:t>www.nassaulibrary.org/about/tutor-com/</a:t>
            </a:r>
          </a:p>
        </p:txBody>
      </p:sp>
      <p:sp>
        <p:nvSpPr>
          <p:cNvPr id="5" name="Slide Number Placeholder 4">
            <a:extLst>
              <a:ext uri="{FF2B5EF4-FFF2-40B4-BE49-F238E27FC236}">
                <a16:creationId xmlns:a16="http://schemas.microsoft.com/office/drawing/2014/main" id="{CA2C71E1-DD07-42B2-8A4D-8B460C2AEB14}"/>
              </a:ext>
            </a:extLst>
          </p:cNvPr>
          <p:cNvSpPr>
            <a:spLocks noGrp="1"/>
          </p:cNvSpPr>
          <p:nvPr>
            <p:ph type="sldNum" sz="quarter" idx="12"/>
          </p:nvPr>
        </p:nvSpPr>
        <p:spPr>
          <a:xfrm>
            <a:off x="10783874" y="6375679"/>
            <a:ext cx="646126" cy="345796"/>
          </a:xfrm>
        </p:spPr>
        <p:txBody>
          <a:bodyPr>
            <a:normAutofit/>
          </a:bodyPr>
          <a:lstStyle/>
          <a:p>
            <a:pPr>
              <a:spcAft>
                <a:spcPts val="600"/>
              </a:spcAft>
            </a:pPr>
            <a:fld id="{71766878-3199-4EAB-94E7-2D6D11070E14}" type="slidenum">
              <a:rPr lang="en-US">
                <a:solidFill>
                  <a:schemeClr val="bg1">
                    <a:lumMod val="85000"/>
                  </a:schemeClr>
                </a:solidFill>
              </a:rPr>
              <a:pPr>
                <a:spcAft>
                  <a:spcPts val="600"/>
                </a:spcAft>
              </a:pPr>
              <a:t>7</a:t>
            </a:fld>
            <a:endParaRPr lang="en-US">
              <a:solidFill>
                <a:schemeClr val="bg1">
                  <a:lumMod val="85000"/>
                </a:schemeClr>
              </a:solidFill>
            </a:endParaRPr>
          </a:p>
        </p:txBody>
      </p:sp>
      <p:sp>
        <p:nvSpPr>
          <p:cNvPr id="11" name="Content Placeholder 10"/>
          <p:cNvSpPr>
            <a:spLocks noGrp="1"/>
          </p:cNvSpPr>
          <p:nvPr>
            <p:ph idx="1"/>
          </p:nvPr>
        </p:nvSpPr>
        <p:spPr>
          <a:xfrm>
            <a:off x="7964461" y="2112263"/>
            <a:ext cx="3904451" cy="4263415"/>
          </a:xfrm>
        </p:spPr>
        <p:txBody>
          <a:bodyPr>
            <a:normAutofit/>
          </a:bodyPr>
          <a:lstStyle/>
          <a:p>
            <a:endParaRPr lang="en-US" sz="1900" b="1" u="sng" dirty="0">
              <a:solidFill>
                <a:schemeClr val="bg1"/>
              </a:solidFill>
            </a:endParaRPr>
          </a:p>
          <a:p>
            <a:pPr>
              <a:buClr>
                <a:schemeClr val="bg1"/>
              </a:buClr>
              <a:buFont typeface="Courier New" panose="02070309020205020404" pitchFamily="49" charset="0"/>
              <a:buChar char="o"/>
            </a:pPr>
            <a:r>
              <a:rPr lang="en-US" sz="1900" dirty="0">
                <a:solidFill>
                  <a:schemeClr val="bg1"/>
                </a:solidFill>
              </a:rPr>
              <a:t>Previous Sessions</a:t>
            </a:r>
          </a:p>
          <a:p>
            <a:pPr lvl="1">
              <a:buClr>
                <a:schemeClr val="bg1"/>
              </a:buClr>
              <a:buFont typeface="Courier New" panose="02070309020205020404" pitchFamily="49" charset="0"/>
              <a:buChar char="o"/>
            </a:pPr>
            <a:r>
              <a:rPr lang="en-US" sz="1700" dirty="0">
                <a:solidFill>
                  <a:schemeClr val="bg1"/>
                </a:solidFill>
              </a:rPr>
              <a:t>Drop-off Review Retrieval</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Favorite Tutors</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Virtual Locker</a:t>
            </a:r>
          </a:p>
          <a:p>
            <a:pPr>
              <a:buClr>
                <a:schemeClr val="bg1"/>
              </a:buClr>
              <a:buFont typeface="Courier New" panose="02070309020205020404" pitchFamily="49" charset="0"/>
              <a:buChar char="o"/>
            </a:pPr>
            <a:endParaRPr lang="en-US" sz="1900" dirty="0">
              <a:solidFill>
                <a:schemeClr val="bg1"/>
              </a:solidFill>
            </a:endParaRPr>
          </a:p>
          <a:p>
            <a:pPr>
              <a:buClr>
                <a:schemeClr val="bg1"/>
              </a:buClr>
              <a:buFont typeface="Courier New" panose="02070309020205020404" pitchFamily="49" charset="0"/>
              <a:buChar char="o"/>
            </a:pPr>
            <a:r>
              <a:rPr lang="en-US" sz="1900" dirty="0">
                <a:solidFill>
                  <a:schemeClr val="bg1"/>
                </a:solidFill>
              </a:rPr>
              <a:t>COPPA Compliant</a:t>
            </a:r>
          </a:p>
        </p:txBody>
      </p:sp>
      <p:sp>
        <p:nvSpPr>
          <p:cNvPr id="13" name="Title 1">
            <a:extLst>
              <a:ext uri="{FF2B5EF4-FFF2-40B4-BE49-F238E27FC236}">
                <a16:creationId xmlns:a16="http://schemas.microsoft.com/office/drawing/2014/main" id="{206B655B-3211-4A1D-AA87-60DB687F2557}"/>
              </a:ext>
            </a:extLst>
          </p:cNvPr>
          <p:cNvSpPr txBox="1">
            <a:spLocks/>
          </p:cNvSpPr>
          <p:nvPr/>
        </p:nvSpPr>
        <p:spPr>
          <a:xfrm>
            <a:off x="7964461" y="1376806"/>
            <a:ext cx="3630131" cy="9366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000" b="1" kern="0" cap="none" spc="0" dirty="0">
                <a:solidFill>
                  <a:schemeClr val="accent3"/>
                </a:solidFill>
                <a:latin typeface="+mn-lt"/>
              </a:rPr>
              <a:t>Tutor.com Account</a:t>
            </a:r>
            <a:endParaRPr lang="en-US" sz="2000" b="1" kern="0" spc="0" dirty="0">
              <a:solidFill>
                <a:schemeClr val="accent3"/>
              </a:solidFill>
              <a:latin typeface="+mn-lt"/>
            </a:endParaRPr>
          </a:p>
        </p:txBody>
      </p:sp>
      <p:pic>
        <p:nvPicPr>
          <p:cNvPr id="3" name="Picture 2">
            <a:extLst>
              <a:ext uri="{FF2B5EF4-FFF2-40B4-BE49-F238E27FC236}">
                <a16:creationId xmlns:a16="http://schemas.microsoft.com/office/drawing/2014/main" id="{DD909EF3-E656-4498-9FFF-7ECD8BF47EAE}"/>
              </a:ext>
            </a:extLst>
          </p:cNvPr>
          <p:cNvPicPr>
            <a:picLocks noChangeAspect="1"/>
          </p:cNvPicPr>
          <p:nvPr/>
        </p:nvPicPr>
        <p:blipFill>
          <a:blip r:embed="rId2"/>
          <a:stretch>
            <a:fillRect/>
          </a:stretch>
        </p:blipFill>
        <p:spPr>
          <a:xfrm>
            <a:off x="373852" y="227249"/>
            <a:ext cx="5456250" cy="424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FE0A89C6-3100-4324-94DB-A8C8516BADA6}"/>
              </a:ext>
            </a:extLst>
          </p:cNvPr>
          <p:cNvPicPr>
            <a:picLocks noChangeAspect="1"/>
          </p:cNvPicPr>
          <p:nvPr/>
        </p:nvPicPr>
        <p:blipFill rotWithShape="1">
          <a:blip r:embed="rId3"/>
          <a:srcRect b="14058"/>
          <a:stretch/>
        </p:blipFill>
        <p:spPr>
          <a:xfrm>
            <a:off x="383681" y="4611977"/>
            <a:ext cx="6476939" cy="1814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a:extLst>
              <a:ext uri="{FF2B5EF4-FFF2-40B4-BE49-F238E27FC236}">
                <a16:creationId xmlns:a16="http://schemas.microsoft.com/office/drawing/2014/main" id="{060D1DB2-3B56-4004-B7E0-8A074E05E5AC}"/>
              </a:ext>
            </a:extLst>
          </p:cNvPr>
          <p:cNvGrpSpPr/>
          <p:nvPr/>
        </p:nvGrpSpPr>
        <p:grpSpPr>
          <a:xfrm>
            <a:off x="4946904" y="1572768"/>
            <a:ext cx="2601760" cy="2322837"/>
            <a:chOff x="4946904" y="1572768"/>
            <a:chExt cx="2420149" cy="2322837"/>
          </a:xfrm>
        </p:grpSpPr>
        <p:sp>
          <p:nvSpPr>
            <p:cNvPr id="22" name="Speech Bubble: Rectangle 21">
              <a:extLst>
                <a:ext uri="{FF2B5EF4-FFF2-40B4-BE49-F238E27FC236}">
                  <a16:creationId xmlns:a16="http://schemas.microsoft.com/office/drawing/2014/main" id="{38F75021-92F0-4B0F-81EB-EDA0FB42AC46}"/>
                </a:ext>
              </a:extLst>
            </p:cNvPr>
            <p:cNvSpPr/>
            <p:nvPr/>
          </p:nvSpPr>
          <p:spPr>
            <a:xfrm>
              <a:off x="4946904" y="1572768"/>
              <a:ext cx="2420149" cy="2322837"/>
            </a:xfrm>
            <a:prstGeom prst="wedgeRectCallout">
              <a:avLst>
                <a:gd name="adj1" fmla="val -72365"/>
                <a:gd name="adj2" fmla="val 14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12742D-74BF-4581-AC4E-31E28A4ADC17}"/>
                </a:ext>
              </a:extLst>
            </p:cNvPr>
            <p:cNvPicPr>
              <a:picLocks noChangeAspect="1"/>
            </p:cNvPicPr>
            <p:nvPr/>
          </p:nvPicPr>
          <p:blipFill>
            <a:blip r:embed="rId4"/>
            <a:stretch>
              <a:fillRect/>
            </a:stretch>
          </p:blipFill>
          <p:spPr>
            <a:xfrm>
              <a:off x="5163794" y="1713330"/>
              <a:ext cx="1986367" cy="20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477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4B88CEE4-7B0D-4602-BADA-192D7BA6D3FE}"/>
              </a:ext>
            </a:extLst>
          </p:cNvPr>
          <p:cNvPicPr>
            <a:picLocks noChangeAspect="1"/>
          </p:cNvPicPr>
          <p:nvPr/>
        </p:nvPicPr>
        <p:blipFill>
          <a:blip r:embed="rId2"/>
          <a:stretch>
            <a:fillRect/>
          </a:stretch>
        </p:blipFill>
        <p:spPr>
          <a:xfrm>
            <a:off x="4535362" y="85855"/>
            <a:ext cx="7356520" cy="628982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B7465982-F89F-4455-B49C-59477CD2813E}"/>
              </a:ext>
            </a:extLst>
          </p:cNvPr>
          <p:cNvSpPr>
            <a:spLocks noGrp="1"/>
          </p:cNvSpPr>
          <p:nvPr>
            <p:ph type="title"/>
          </p:nvPr>
        </p:nvSpPr>
        <p:spPr>
          <a:xfrm>
            <a:off x="1251679" y="645107"/>
            <a:ext cx="3384329" cy="1640894"/>
          </a:xfrm>
        </p:spPr>
        <p:txBody>
          <a:bodyPr anchor="t">
            <a:normAutofit/>
          </a:bodyPr>
          <a:lstStyle/>
          <a:p>
            <a:r>
              <a:rPr lang="en-US" sz="4000"/>
              <a:t>Patron Experience</a:t>
            </a:r>
          </a:p>
        </p:txBody>
      </p:sp>
      <p:sp>
        <p:nvSpPr>
          <p:cNvPr id="4" name="Footer Placeholder 3">
            <a:extLst>
              <a:ext uri="{FF2B5EF4-FFF2-40B4-BE49-F238E27FC236}">
                <a16:creationId xmlns:a16="http://schemas.microsoft.com/office/drawing/2014/main" id="{47A2A729-99F7-4A2F-BFCF-F0BA51278882}"/>
              </a:ext>
            </a:extLst>
          </p:cNvPr>
          <p:cNvSpPr>
            <a:spLocks noGrp="1"/>
          </p:cNvSpPr>
          <p:nvPr>
            <p:ph type="ftr" sz="quarter" idx="11"/>
          </p:nvPr>
        </p:nvSpPr>
        <p:spPr>
          <a:xfrm>
            <a:off x="4038600" y="6375679"/>
            <a:ext cx="4114800" cy="345796"/>
          </a:xfrm>
        </p:spPr>
        <p:txBody>
          <a:bodyPr>
            <a:normAutofit/>
          </a:bodyPr>
          <a:lstStyle/>
          <a:p>
            <a:pPr>
              <a:spcAft>
                <a:spcPts val="600"/>
              </a:spcAft>
            </a:pPr>
            <a:r>
              <a:rPr lang="en-US"/>
              <a:t>www.nassaulibrary.org/about/tutor-com/</a:t>
            </a:r>
          </a:p>
        </p:txBody>
      </p:sp>
      <p:sp>
        <p:nvSpPr>
          <p:cNvPr id="5" name="Slide Number Placeholder 4">
            <a:extLst>
              <a:ext uri="{FF2B5EF4-FFF2-40B4-BE49-F238E27FC236}">
                <a16:creationId xmlns:a16="http://schemas.microsoft.com/office/drawing/2014/main" id="{FE5E0A29-825C-45AF-B3A3-F041AC1B928A}"/>
              </a:ext>
            </a:extLst>
          </p:cNvPr>
          <p:cNvSpPr>
            <a:spLocks noGrp="1"/>
          </p:cNvSpPr>
          <p:nvPr>
            <p:ph type="sldNum" sz="quarter" idx="12"/>
          </p:nvPr>
        </p:nvSpPr>
        <p:spPr>
          <a:xfrm>
            <a:off x="8610601" y="6375679"/>
            <a:ext cx="2819399" cy="345796"/>
          </a:xfrm>
        </p:spPr>
        <p:txBody>
          <a:bodyPr>
            <a:normAutofit/>
          </a:bodyPr>
          <a:lstStyle/>
          <a:p>
            <a:pPr>
              <a:spcAft>
                <a:spcPts val="600"/>
              </a:spcAft>
            </a:pPr>
            <a:fld id="{71766878-3199-4EAB-94E7-2D6D11070E14}" type="slidenum">
              <a:rPr lang="en-US" smtClean="0"/>
              <a:pPr>
                <a:spcAft>
                  <a:spcPts val="600"/>
                </a:spcAft>
              </a:pPr>
              <a:t>8</a:t>
            </a:fld>
            <a:endParaRPr lang="en-US"/>
          </a:p>
        </p:txBody>
      </p:sp>
      <p:sp>
        <p:nvSpPr>
          <p:cNvPr id="11" name="Content Placeholder 10"/>
          <p:cNvSpPr>
            <a:spLocks noGrp="1"/>
          </p:cNvSpPr>
          <p:nvPr>
            <p:ph idx="1"/>
          </p:nvPr>
        </p:nvSpPr>
        <p:spPr>
          <a:xfrm>
            <a:off x="1251679" y="2286001"/>
            <a:ext cx="3384330" cy="3940844"/>
          </a:xfrm>
        </p:spPr>
        <p:txBody>
          <a:bodyPr>
            <a:normAutofit/>
          </a:bodyPr>
          <a:lstStyle/>
          <a:p>
            <a:pPr marL="0" indent="0">
              <a:buNone/>
            </a:pPr>
            <a:r>
              <a:rPr lang="en-US" b="1" dirty="0">
                <a:solidFill>
                  <a:schemeClr val="accent3"/>
                </a:solidFill>
              </a:rPr>
              <a:t>Tutor.com Entry Page</a:t>
            </a:r>
          </a:p>
          <a:p>
            <a:r>
              <a:rPr lang="en-US" dirty="0">
                <a:solidFill>
                  <a:schemeClr val="tx1"/>
                </a:solidFill>
              </a:rPr>
              <a:t>Top Navigation Bar</a:t>
            </a:r>
          </a:p>
          <a:p>
            <a:r>
              <a:rPr lang="en-US" dirty="0">
                <a:solidFill>
                  <a:schemeClr val="tx1"/>
                </a:solidFill>
              </a:rPr>
              <a:t>My Account Menu</a:t>
            </a:r>
          </a:p>
          <a:p>
            <a:r>
              <a:rPr lang="en-US" dirty="0">
                <a:solidFill>
                  <a:schemeClr val="tx1"/>
                </a:solidFill>
              </a:rPr>
              <a:t>Defaults to “Get a Tutor”</a:t>
            </a:r>
          </a:p>
          <a:p>
            <a:r>
              <a:rPr lang="en-US" dirty="0" err="1">
                <a:solidFill>
                  <a:schemeClr val="tx1"/>
                </a:solidFill>
              </a:rPr>
              <a:t>SkillsCenter</a:t>
            </a:r>
            <a:r>
              <a:rPr lang="en-US" dirty="0">
                <a:solidFill>
                  <a:schemeClr val="tx1"/>
                </a:solidFill>
              </a:rPr>
              <a:t>™ at Bottom</a:t>
            </a:r>
          </a:p>
          <a:p>
            <a:r>
              <a:rPr lang="en-US" dirty="0">
                <a:solidFill>
                  <a:schemeClr val="tx1"/>
                </a:solidFill>
              </a:rPr>
              <a:t>Changing in early 2018</a:t>
            </a:r>
          </a:p>
        </p:txBody>
      </p:sp>
    </p:spTree>
    <p:extLst>
      <p:ext uri="{BB962C8B-B14F-4D97-AF65-F5344CB8AC3E}">
        <p14:creationId xmlns:p14="http://schemas.microsoft.com/office/powerpoint/2010/main" val="101168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title="scalloped circle">
            <a:extLst>
              <a:ext uri="{FF2B5EF4-FFF2-40B4-BE49-F238E27FC236}">
                <a16:creationId xmlns:a16="http://schemas.microsoft.com/office/drawing/2014/main"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title="left edge border">
            <a:extLst>
              <a:ext uri="{FF2B5EF4-FFF2-40B4-BE49-F238E27FC236}">
                <a16:creationId xmlns:a16="http://schemas.microsoft.com/office/drawing/2014/main"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FEF8384-2545-4ACD-9071-49DD1CFC4E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2" title="right scallop background shape">
            <a:extLst>
              <a:ext uri="{FF2B5EF4-FFF2-40B4-BE49-F238E27FC236}">
                <a16:creationId xmlns:a16="http://schemas.microsoft.com/office/drawing/2014/main" id="{F77DB8FA-61A7-4DE7-A777-6D258D172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CFE0286-8A89-4006-9CE1-EBD51D3073C8}"/>
              </a:ext>
            </a:extLst>
          </p:cNvPr>
          <p:cNvSpPr>
            <a:spLocks noGrp="1"/>
          </p:cNvSpPr>
          <p:nvPr>
            <p:ph type="title"/>
          </p:nvPr>
        </p:nvSpPr>
        <p:spPr>
          <a:xfrm>
            <a:off x="371621" y="1362456"/>
            <a:ext cx="3980082" cy="4334256"/>
          </a:xfrm>
        </p:spPr>
        <p:txBody>
          <a:bodyPr vert="horz" lIns="91440" tIns="45720" rIns="91440" bIns="45720" rtlCol="0" anchor="ctr">
            <a:normAutofit/>
          </a:bodyPr>
          <a:lstStyle/>
          <a:p>
            <a:pPr algn="ctr"/>
            <a:r>
              <a:rPr lang="en-US" sz="3600" u="sng" spc="800" dirty="0">
                <a:solidFill>
                  <a:srgbClr val="2A1A00"/>
                </a:solidFill>
              </a:rPr>
              <a:t>Coming in 2018</a:t>
            </a:r>
            <a:br>
              <a:rPr lang="en-US" sz="3600" u="sng" spc="800" dirty="0">
                <a:solidFill>
                  <a:srgbClr val="2A1A00"/>
                </a:solidFill>
              </a:rPr>
            </a:br>
            <a:br>
              <a:rPr lang="en-US" sz="3600" u="sng" spc="800" dirty="0">
                <a:solidFill>
                  <a:srgbClr val="2A1A00"/>
                </a:solidFill>
              </a:rPr>
            </a:br>
            <a:r>
              <a:rPr lang="en-US" sz="3600" cap="none" spc="800" dirty="0">
                <a:solidFill>
                  <a:srgbClr val="2A1A00"/>
                </a:solidFill>
              </a:rPr>
              <a:t>New Landing Page</a:t>
            </a:r>
            <a:br>
              <a:rPr lang="en-US" sz="3600" spc="800" dirty="0">
                <a:solidFill>
                  <a:srgbClr val="2A1A00"/>
                </a:solidFill>
              </a:rPr>
            </a:br>
            <a:endParaRPr lang="en-US" sz="3600" spc="800" dirty="0">
              <a:solidFill>
                <a:srgbClr val="2A1A00"/>
              </a:solidFill>
            </a:endParaRPr>
          </a:p>
        </p:txBody>
      </p:sp>
      <p:pic>
        <p:nvPicPr>
          <p:cNvPr id="28" name="Picture 27">
            <a:extLst>
              <a:ext uri="{FF2B5EF4-FFF2-40B4-BE49-F238E27FC236}">
                <a16:creationId xmlns:a16="http://schemas.microsoft.com/office/drawing/2014/main" id="{8FD78179-332B-4146-A575-6D488D85AEE8}"/>
              </a:ext>
            </a:extLst>
          </p:cNvPr>
          <p:cNvPicPr>
            <a:picLocks noChangeAspect="1"/>
          </p:cNvPicPr>
          <p:nvPr/>
        </p:nvPicPr>
        <p:blipFill>
          <a:blip r:embed="rId2"/>
          <a:stretch>
            <a:fillRect/>
          </a:stretch>
        </p:blipFill>
        <p:spPr>
          <a:xfrm>
            <a:off x="8271705" y="623804"/>
            <a:ext cx="3721261" cy="6133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28">
            <a:extLst>
              <a:ext uri="{FF2B5EF4-FFF2-40B4-BE49-F238E27FC236}">
                <a16:creationId xmlns:a16="http://schemas.microsoft.com/office/drawing/2014/main" id="{4EDCE8E2-83DD-4D08-AE66-B4E534DF4A4E}"/>
              </a:ext>
            </a:extLst>
          </p:cNvPr>
          <p:cNvSpPr txBox="1"/>
          <p:nvPr/>
        </p:nvSpPr>
        <p:spPr>
          <a:xfrm>
            <a:off x="4826809" y="1066403"/>
            <a:ext cx="331353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Improved ‘merchandising’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Customizable navigation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Bolder, brighter display</a:t>
            </a:r>
          </a:p>
          <a:p>
            <a:endParaRPr lang="en-US" dirty="0"/>
          </a:p>
          <a:p>
            <a:endParaRPr lang="en-US" dirty="0"/>
          </a:p>
        </p:txBody>
      </p:sp>
      <p:grpSp>
        <p:nvGrpSpPr>
          <p:cNvPr id="32" name="Group 31">
            <a:extLst>
              <a:ext uri="{FF2B5EF4-FFF2-40B4-BE49-F238E27FC236}">
                <a16:creationId xmlns:a16="http://schemas.microsoft.com/office/drawing/2014/main" id="{0F24B66A-60F9-4664-96FC-4317D82FD541}"/>
              </a:ext>
            </a:extLst>
          </p:cNvPr>
          <p:cNvGrpSpPr/>
          <p:nvPr/>
        </p:nvGrpSpPr>
        <p:grpSpPr>
          <a:xfrm>
            <a:off x="5151992" y="3428999"/>
            <a:ext cx="2203704" cy="2538877"/>
            <a:chOff x="5151992" y="3428999"/>
            <a:chExt cx="2203704" cy="2538877"/>
          </a:xfrm>
        </p:grpSpPr>
        <p:sp>
          <p:nvSpPr>
            <p:cNvPr id="30" name="Speech Bubble: Rectangle 29">
              <a:extLst>
                <a:ext uri="{FF2B5EF4-FFF2-40B4-BE49-F238E27FC236}">
                  <a16:creationId xmlns:a16="http://schemas.microsoft.com/office/drawing/2014/main" id="{694281F8-7C46-4745-84D7-58D7948BA186}"/>
                </a:ext>
              </a:extLst>
            </p:cNvPr>
            <p:cNvSpPr/>
            <p:nvPr/>
          </p:nvSpPr>
          <p:spPr>
            <a:xfrm>
              <a:off x="5151992" y="3428999"/>
              <a:ext cx="2203704" cy="2538877"/>
            </a:xfrm>
            <a:prstGeom prst="wedgeRectCallout">
              <a:avLst>
                <a:gd name="adj1" fmla="val 152448"/>
                <a:gd name="adj2" fmla="val -42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998FBF8-F792-4AB7-AB1F-F34EE7DB7B8E}"/>
                </a:ext>
              </a:extLst>
            </p:cNvPr>
            <p:cNvPicPr>
              <a:picLocks noChangeAspect="1"/>
            </p:cNvPicPr>
            <p:nvPr/>
          </p:nvPicPr>
          <p:blipFill>
            <a:blip r:embed="rId3"/>
            <a:stretch>
              <a:fillRect/>
            </a:stretch>
          </p:blipFill>
          <p:spPr>
            <a:xfrm>
              <a:off x="5285151" y="3690610"/>
              <a:ext cx="1937385" cy="2005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95317799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3274</TotalTime>
  <Words>3818</Words>
  <Application>Microsoft Office PowerPoint</Application>
  <PresentationFormat>Widescreen</PresentationFormat>
  <Paragraphs>611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Gill Sans MT</vt:lpstr>
      <vt:lpstr>Impact</vt:lpstr>
      <vt:lpstr>Wingdings</vt:lpstr>
      <vt:lpstr>Badge</vt:lpstr>
      <vt:lpstr>Tutor.com Learning Suite</vt:lpstr>
      <vt:lpstr>three major components</vt:lpstr>
      <vt:lpstr>Basic versus premium</vt:lpstr>
      <vt:lpstr>Added in 2017  The NLS Landing Page </vt:lpstr>
      <vt:lpstr>Alternate Urls</vt:lpstr>
      <vt:lpstr>Logging In With Patron API</vt:lpstr>
      <vt:lpstr>Patron Experience</vt:lpstr>
      <vt:lpstr>Patron Experience</vt:lpstr>
      <vt:lpstr>Coming in 2018  New Landing Page </vt:lpstr>
      <vt:lpstr>Coming in 2018  New Look &amp; Feel </vt:lpstr>
      <vt:lpstr>Patron experience</vt:lpstr>
      <vt:lpstr>Tutoring subjects available</vt:lpstr>
      <vt:lpstr>Example questions</vt:lpstr>
      <vt:lpstr>Added in 2017  New Online Classroom Tools </vt:lpstr>
      <vt:lpstr>Patron experience</vt:lpstr>
      <vt:lpstr>Example questions</vt:lpstr>
      <vt:lpstr>Patron Experience</vt:lpstr>
      <vt:lpstr>Patron experience</vt:lpstr>
      <vt:lpstr>Example questions</vt:lpstr>
      <vt:lpstr>Patron Experience</vt:lpstr>
      <vt:lpstr>Patron Experience</vt:lpstr>
      <vt:lpstr>Patron Experience</vt:lpstr>
      <vt:lpstr>Questions?</vt:lpstr>
      <vt:lpstr>Patron Experience</vt:lpstr>
      <vt:lpstr>Admissions advice</vt:lpstr>
      <vt:lpstr>Patron experience  </vt:lpstr>
      <vt:lpstr>Pre-Program Packet</vt:lpstr>
      <vt:lpstr>TEST day</vt:lpstr>
      <vt:lpstr>Understanding score reports</vt:lpstr>
      <vt:lpstr>Using score reports</vt:lpstr>
      <vt:lpstr>Post-Practice Test</vt:lpstr>
      <vt:lpstr>Post-Practice Test</vt:lpstr>
      <vt:lpstr>Questions?</vt:lpstr>
      <vt:lpstr>Standardized Test Dates</vt:lpstr>
      <vt:lpstr>www.tutor.com/clientcarelib </vt:lpstr>
      <vt:lpstr>www.tutor.com/clientcarelib </vt:lpstr>
      <vt:lpstr>www.tutor.com/clientcarelib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Tutor.com Learning Suite</dc:title>
  <dc:creator>Susan DelRosario</dc:creator>
  <cp:lastModifiedBy>Susan DelRosario</cp:lastModifiedBy>
  <cp:revision>71</cp:revision>
  <dcterms:created xsi:type="dcterms:W3CDTF">2018-01-05T12:39:06Z</dcterms:created>
  <dcterms:modified xsi:type="dcterms:W3CDTF">2018-01-07T19:13:34Z</dcterms:modified>
</cp:coreProperties>
</file>